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8" r:id="rId2"/>
    <p:sldId id="263" r:id="rId3"/>
    <p:sldId id="261" r:id="rId4"/>
    <p:sldId id="270" r:id="rId5"/>
    <p:sldId id="272" r:id="rId6"/>
    <p:sldId id="273" r:id="rId7"/>
    <p:sldId id="274" r:id="rId8"/>
    <p:sldId id="276" r:id="rId9"/>
    <p:sldId id="284" r:id="rId10"/>
    <p:sldId id="285" r:id="rId11"/>
    <p:sldId id="286" r:id="rId12"/>
    <p:sldId id="281" r:id="rId13"/>
    <p:sldId id="282" r:id="rId14"/>
    <p:sldId id="283" r:id="rId15"/>
    <p:sldId id="277" r:id="rId16"/>
    <p:sldId id="279" r:id="rId17"/>
    <p:sldId id="280" r:id="rId18"/>
    <p:sldId id="2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21C"/>
    <a:srgbClr val="FF9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03"/>
    <p:restoredTop sz="96966"/>
  </p:normalViewPr>
  <p:slideViewPr>
    <p:cSldViewPr snapToGrid="0">
      <p:cViewPr varScale="1">
        <p:scale>
          <a:sx n="157" d="100"/>
          <a:sy n="157" d="100"/>
        </p:scale>
        <p:origin x="10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362A7-A475-4602-906F-9130A1178AB1}"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75B5F-4D0C-40FC-9603-4AAB94E90B8E}" type="slidenum">
              <a:rPr lang="en-US" smtClean="0"/>
              <a:t>‹#›</a:t>
            </a:fld>
            <a:endParaRPr lang="en-US"/>
          </a:p>
        </p:txBody>
      </p:sp>
    </p:spTree>
    <p:extLst>
      <p:ext uri="{BB962C8B-B14F-4D97-AF65-F5344CB8AC3E}">
        <p14:creationId xmlns:p14="http://schemas.microsoft.com/office/powerpoint/2010/main" val="234029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75B5F-4D0C-40FC-9603-4AAB94E90B8E}" type="slidenum">
              <a:rPr lang="en-US" smtClean="0"/>
              <a:t>18</a:t>
            </a:fld>
            <a:endParaRPr lang="en-US"/>
          </a:p>
        </p:txBody>
      </p:sp>
    </p:spTree>
    <p:extLst>
      <p:ext uri="{BB962C8B-B14F-4D97-AF65-F5344CB8AC3E}">
        <p14:creationId xmlns:p14="http://schemas.microsoft.com/office/powerpoint/2010/main" val="1204015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2181-D521-45B7-B300-9F7EDB24E3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C2418-00A8-48E3-955E-BA556CE7FD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B612A4-5503-4C10-B558-DC01093D7D85}"/>
              </a:ext>
            </a:extLst>
          </p:cNvPr>
          <p:cNvSpPr>
            <a:spLocks noGrp="1"/>
          </p:cNvSpPr>
          <p:nvPr>
            <p:ph type="dt" sz="half" idx="10"/>
          </p:nvPr>
        </p:nvSpPr>
        <p:spPr/>
        <p:txBody>
          <a:bodyPr/>
          <a:lstStyle/>
          <a:p>
            <a:fld id="{0D38F60B-329E-45AD-8EBB-D3927E357EB0}" type="datetime1">
              <a:rPr lang="en-US" smtClean="0"/>
              <a:t>10/31/23</a:t>
            </a:fld>
            <a:endParaRPr lang="en-US"/>
          </a:p>
        </p:txBody>
      </p:sp>
      <p:sp>
        <p:nvSpPr>
          <p:cNvPr id="5" name="Footer Placeholder 4">
            <a:extLst>
              <a:ext uri="{FF2B5EF4-FFF2-40B4-BE49-F238E27FC236}">
                <a16:creationId xmlns:a16="http://schemas.microsoft.com/office/drawing/2014/main" id="{172DB5BC-96EF-4695-9C63-346CAB6C4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0B72-F692-4F1A-AFDE-12EE5D53F8CD}"/>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8761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D0B8-3380-4D55-AB6C-C975516B8C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A8F49-6B4C-4A2E-ABE8-3BBA08113B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09838-C98E-495B-A19B-A7DE88170782}"/>
              </a:ext>
            </a:extLst>
          </p:cNvPr>
          <p:cNvSpPr>
            <a:spLocks noGrp="1"/>
          </p:cNvSpPr>
          <p:nvPr>
            <p:ph type="dt" sz="half" idx="10"/>
          </p:nvPr>
        </p:nvSpPr>
        <p:spPr/>
        <p:txBody>
          <a:bodyPr/>
          <a:lstStyle/>
          <a:p>
            <a:fld id="{7644A20D-A245-4F10-84F9-51D5FC950958}" type="datetime1">
              <a:rPr lang="en-US" smtClean="0"/>
              <a:t>10/31/23</a:t>
            </a:fld>
            <a:endParaRPr lang="en-US"/>
          </a:p>
        </p:txBody>
      </p:sp>
      <p:sp>
        <p:nvSpPr>
          <p:cNvPr id="5" name="Footer Placeholder 4">
            <a:extLst>
              <a:ext uri="{FF2B5EF4-FFF2-40B4-BE49-F238E27FC236}">
                <a16:creationId xmlns:a16="http://schemas.microsoft.com/office/drawing/2014/main" id="{CE453C1B-A738-429C-BF07-434C96525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24B34-187B-4EB7-BF28-E43A40A7FA85}"/>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09794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5FADFD-6119-4C3A-B0CF-0250128F4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432EF-18E2-49DA-A421-412C46F658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20B0F-2BF6-41AE-82FA-906E502195E1}"/>
              </a:ext>
            </a:extLst>
          </p:cNvPr>
          <p:cNvSpPr>
            <a:spLocks noGrp="1"/>
          </p:cNvSpPr>
          <p:nvPr>
            <p:ph type="dt" sz="half" idx="10"/>
          </p:nvPr>
        </p:nvSpPr>
        <p:spPr/>
        <p:txBody>
          <a:bodyPr/>
          <a:lstStyle/>
          <a:p>
            <a:fld id="{9356318C-5F0D-4B43-96EA-F1352008C9B8}" type="datetime1">
              <a:rPr lang="en-US" smtClean="0"/>
              <a:t>10/31/23</a:t>
            </a:fld>
            <a:endParaRPr lang="en-US"/>
          </a:p>
        </p:txBody>
      </p:sp>
      <p:sp>
        <p:nvSpPr>
          <p:cNvPr id="5" name="Footer Placeholder 4">
            <a:extLst>
              <a:ext uri="{FF2B5EF4-FFF2-40B4-BE49-F238E27FC236}">
                <a16:creationId xmlns:a16="http://schemas.microsoft.com/office/drawing/2014/main" id="{AC360880-8763-4F4D-9C19-04BE8282E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FD7BE-9612-439C-810E-57332F059E2C}"/>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26605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293F-B858-4187-A955-D475DB239555}"/>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717E8C3-BF11-418F-8945-4FAB9334283F}"/>
              </a:ext>
            </a:extLst>
          </p:cNvPr>
          <p:cNvSpPr>
            <a:spLocks noGrp="1"/>
          </p:cNvSpPr>
          <p:nvPr>
            <p:ph idx="1"/>
          </p:nvPr>
        </p:nvSpPr>
        <p:spPr>
          <a:xfrm>
            <a:off x="838200" y="1186431"/>
            <a:ext cx="10515600" cy="4965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DEA56-05E0-4D57-8B16-D0AF29101774}"/>
              </a:ext>
            </a:extLst>
          </p:cNvPr>
          <p:cNvSpPr>
            <a:spLocks noGrp="1"/>
          </p:cNvSpPr>
          <p:nvPr>
            <p:ph type="dt" sz="half" idx="10"/>
          </p:nvPr>
        </p:nvSpPr>
        <p:spPr/>
        <p:txBody>
          <a:bodyPr/>
          <a:lstStyle/>
          <a:p>
            <a:fld id="{F6E96621-9D08-4937-91A6-0EA3793F0F07}" type="datetime1">
              <a:rPr lang="en-US" smtClean="0"/>
              <a:t>10/31/23</a:t>
            </a:fld>
            <a:endParaRPr lang="en-US"/>
          </a:p>
        </p:txBody>
      </p:sp>
      <p:sp>
        <p:nvSpPr>
          <p:cNvPr id="5" name="Footer Placeholder 4">
            <a:extLst>
              <a:ext uri="{FF2B5EF4-FFF2-40B4-BE49-F238E27FC236}">
                <a16:creationId xmlns:a16="http://schemas.microsoft.com/office/drawing/2014/main" id="{BA2A6438-34D7-4076-A018-777F9E698A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E09BC-E103-4E0B-8482-FA5601FE8A63}"/>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870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E7D0-6157-4F79-84FD-0E66D0CF77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5F529-DD54-4D14-A0B9-F364F93CAE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32BCBC-5BFE-4C34-A14F-E65233E28FE7}"/>
              </a:ext>
            </a:extLst>
          </p:cNvPr>
          <p:cNvSpPr>
            <a:spLocks noGrp="1"/>
          </p:cNvSpPr>
          <p:nvPr>
            <p:ph type="dt" sz="half" idx="10"/>
          </p:nvPr>
        </p:nvSpPr>
        <p:spPr/>
        <p:txBody>
          <a:bodyPr/>
          <a:lstStyle/>
          <a:p>
            <a:fld id="{3923D620-10DF-4508-991A-B9D388A501EE}" type="datetime1">
              <a:rPr lang="en-US" smtClean="0"/>
              <a:t>10/31/23</a:t>
            </a:fld>
            <a:endParaRPr lang="en-US"/>
          </a:p>
        </p:txBody>
      </p:sp>
      <p:sp>
        <p:nvSpPr>
          <p:cNvPr id="5" name="Footer Placeholder 4">
            <a:extLst>
              <a:ext uri="{FF2B5EF4-FFF2-40B4-BE49-F238E27FC236}">
                <a16:creationId xmlns:a16="http://schemas.microsoft.com/office/drawing/2014/main" id="{BB0953A8-FBD1-4F4F-9A0E-17D3A911A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796F2-84C4-4BD6-90E3-8D8342478E48}"/>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927192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7907-7D0D-46D9-AB71-04CFCDFE074F}"/>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E1DC04B-2065-42FC-9722-4F947483EF5E}"/>
              </a:ext>
            </a:extLst>
          </p:cNvPr>
          <p:cNvSpPr>
            <a:spLocks noGrp="1"/>
          </p:cNvSpPr>
          <p:nvPr>
            <p:ph sz="half" idx="1"/>
          </p:nvPr>
        </p:nvSpPr>
        <p:spPr>
          <a:xfrm>
            <a:off x="838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172C85-222C-4FC0-8BE3-41277BF81A64}"/>
              </a:ext>
            </a:extLst>
          </p:cNvPr>
          <p:cNvSpPr>
            <a:spLocks noGrp="1"/>
          </p:cNvSpPr>
          <p:nvPr>
            <p:ph sz="half" idx="2"/>
          </p:nvPr>
        </p:nvSpPr>
        <p:spPr>
          <a:xfrm>
            <a:off x="6172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850F95-4084-40EF-A517-E7D1972A71C1}"/>
              </a:ext>
            </a:extLst>
          </p:cNvPr>
          <p:cNvSpPr>
            <a:spLocks noGrp="1"/>
          </p:cNvSpPr>
          <p:nvPr>
            <p:ph type="dt" sz="half" idx="10"/>
          </p:nvPr>
        </p:nvSpPr>
        <p:spPr/>
        <p:txBody>
          <a:bodyPr/>
          <a:lstStyle/>
          <a:p>
            <a:fld id="{92FA3270-DDBA-458A-9D06-6F36A210CFF8}" type="datetime1">
              <a:rPr lang="en-US" smtClean="0"/>
              <a:t>10/31/23</a:t>
            </a:fld>
            <a:endParaRPr lang="en-US"/>
          </a:p>
        </p:txBody>
      </p:sp>
      <p:sp>
        <p:nvSpPr>
          <p:cNvPr id="6" name="Footer Placeholder 5">
            <a:extLst>
              <a:ext uri="{FF2B5EF4-FFF2-40B4-BE49-F238E27FC236}">
                <a16:creationId xmlns:a16="http://schemas.microsoft.com/office/drawing/2014/main" id="{829EA2C3-0C9F-40E5-8E33-2C9E401F41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F09F0-6CAE-45AE-B5DB-6E54E5B4670A}"/>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471406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8E05-7D90-4380-A6DF-AD0DF408C893}"/>
              </a:ext>
            </a:extLst>
          </p:cNvPr>
          <p:cNvSpPr>
            <a:spLocks noGrp="1"/>
          </p:cNvSpPr>
          <p:nvPr>
            <p:ph type="title"/>
          </p:nvPr>
        </p:nvSpPr>
        <p:spPr>
          <a:xfrm>
            <a:off x="839788" y="3595"/>
            <a:ext cx="10515600" cy="890159"/>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E37713-016F-472B-92F6-870C5FC7E7AF}"/>
              </a:ext>
            </a:extLst>
          </p:cNvPr>
          <p:cNvSpPr>
            <a:spLocks noGrp="1"/>
          </p:cNvSpPr>
          <p:nvPr>
            <p:ph type="body" idx="1"/>
          </p:nvPr>
        </p:nvSpPr>
        <p:spPr>
          <a:xfrm>
            <a:off x="839788" y="113074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01BD56-4829-4C8F-AC19-B7E3D2A1069C}"/>
              </a:ext>
            </a:extLst>
          </p:cNvPr>
          <p:cNvSpPr>
            <a:spLocks noGrp="1"/>
          </p:cNvSpPr>
          <p:nvPr>
            <p:ph sz="half" idx="2"/>
          </p:nvPr>
        </p:nvSpPr>
        <p:spPr>
          <a:xfrm>
            <a:off x="839788" y="1954658"/>
            <a:ext cx="5157787" cy="42419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FA9EB1-5862-4750-82BF-21384D5076C1}"/>
              </a:ext>
            </a:extLst>
          </p:cNvPr>
          <p:cNvSpPr>
            <a:spLocks noGrp="1"/>
          </p:cNvSpPr>
          <p:nvPr>
            <p:ph type="body" sz="quarter" idx="3"/>
          </p:nvPr>
        </p:nvSpPr>
        <p:spPr>
          <a:xfrm>
            <a:off x="6172200" y="113074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625DC7-7A4C-45EC-86A3-CD8D2D48466F}"/>
              </a:ext>
            </a:extLst>
          </p:cNvPr>
          <p:cNvSpPr>
            <a:spLocks noGrp="1"/>
          </p:cNvSpPr>
          <p:nvPr>
            <p:ph sz="quarter" idx="4"/>
          </p:nvPr>
        </p:nvSpPr>
        <p:spPr>
          <a:xfrm>
            <a:off x="6172200" y="1954659"/>
            <a:ext cx="5183188" cy="42419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7EDA3-C2DA-44B9-A0F5-1348154EB2FA}"/>
              </a:ext>
            </a:extLst>
          </p:cNvPr>
          <p:cNvSpPr>
            <a:spLocks noGrp="1"/>
          </p:cNvSpPr>
          <p:nvPr>
            <p:ph type="dt" sz="half" idx="10"/>
          </p:nvPr>
        </p:nvSpPr>
        <p:spPr/>
        <p:txBody>
          <a:bodyPr/>
          <a:lstStyle/>
          <a:p>
            <a:fld id="{BC650ADE-7CC5-4CA4-AEFD-DD163139B1E9}" type="datetime1">
              <a:rPr lang="en-US" smtClean="0"/>
              <a:t>10/31/23</a:t>
            </a:fld>
            <a:endParaRPr lang="en-US"/>
          </a:p>
        </p:txBody>
      </p:sp>
      <p:sp>
        <p:nvSpPr>
          <p:cNvPr id="8" name="Footer Placeholder 7">
            <a:extLst>
              <a:ext uri="{FF2B5EF4-FFF2-40B4-BE49-F238E27FC236}">
                <a16:creationId xmlns:a16="http://schemas.microsoft.com/office/drawing/2014/main" id="{831D0CBA-025C-4AB2-ABC3-3FDDA0F9E8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556B1B-92A2-4A57-805F-77A1CC868857}"/>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38853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CCAA-609A-40C2-8FFA-280D0D89F8F7}"/>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Date Placeholder 2">
            <a:extLst>
              <a:ext uri="{FF2B5EF4-FFF2-40B4-BE49-F238E27FC236}">
                <a16:creationId xmlns:a16="http://schemas.microsoft.com/office/drawing/2014/main" id="{1F7EE6E3-8396-476B-A26E-661A6185A32A}"/>
              </a:ext>
            </a:extLst>
          </p:cNvPr>
          <p:cNvSpPr>
            <a:spLocks noGrp="1"/>
          </p:cNvSpPr>
          <p:nvPr>
            <p:ph type="dt" sz="half" idx="10"/>
          </p:nvPr>
        </p:nvSpPr>
        <p:spPr/>
        <p:txBody>
          <a:bodyPr/>
          <a:lstStyle/>
          <a:p>
            <a:fld id="{468D9ADD-CC3F-4DEB-87EF-630A12738E73}" type="datetime1">
              <a:rPr lang="en-US" smtClean="0"/>
              <a:t>10/31/23</a:t>
            </a:fld>
            <a:endParaRPr lang="en-US"/>
          </a:p>
        </p:txBody>
      </p:sp>
      <p:sp>
        <p:nvSpPr>
          <p:cNvPr id="4" name="Footer Placeholder 3">
            <a:extLst>
              <a:ext uri="{FF2B5EF4-FFF2-40B4-BE49-F238E27FC236}">
                <a16:creationId xmlns:a16="http://schemas.microsoft.com/office/drawing/2014/main" id="{C0B54FAC-2F5F-4384-8AD3-1090ADE30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9B79B1-FD88-400D-BE31-219AD004C8F9}"/>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3324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49EF82-63C3-4D4A-8002-60646969F827}"/>
              </a:ext>
            </a:extLst>
          </p:cNvPr>
          <p:cNvSpPr>
            <a:spLocks noGrp="1"/>
          </p:cNvSpPr>
          <p:nvPr>
            <p:ph type="dt" sz="half" idx="10"/>
          </p:nvPr>
        </p:nvSpPr>
        <p:spPr/>
        <p:txBody>
          <a:bodyPr/>
          <a:lstStyle/>
          <a:p>
            <a:fld id="{EC5B69B2-D125-4E7B-AA17-A8B6ACE8892E}" type="datetime1">
              <a:rPr lang="en-US" smtClean="0"/>
              <a:t>10/31/23</a:t>
            </a:fld>
            <a:endParaRPr lang="en-US"/>
          </a:p>
        </p:txBody>
      </p:sp>
      <p:sp>
        <p:nvSpPr>
          <p:cNvPr id="3" name="Footer Placeholder 2">
            <a:extLst>
              <a:ext uri="{FF2B5EF4-FFF2-40B4-BE49-F238E27FC236}">
                <a16:creationId xmlns:a16="http://schemas.microsoft.com/office/drawing/2014/main" id="{C87666B1-425D-4063-BFD1-465A41C7BE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D817E-DCB8-4AE0-9676-43A8957B64E6}"/>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0098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050B-C53E-4CB8-9C38-8C90F5C5D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FB80B7-038E-4DAF-B490-5D0985512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C8C6F-6389-4270-9E6A-E8FEE21A7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65B14-273C-441B-BF86-77443F16A21F}"/>
              </a:ext>
            </a:extLst>
          </p:cNvPr>
          <p:cNvSpPr>
            <a:spLocks noGrp="1"/>
          </p:cNvSpPr>
          <p:nvPr>
            <p:ph type="dt" sz="half" idx="10"/>
          </p:nvPr>
        </p:nvSpPr>
        <p:spPr/>
        <p:txBody>
          <a:bodyPr/>
          <a:lstStyle/>
          <a:p>
            <a:fld id="{BBE08CD8-AC86-4874-9FD2-AC99DC82CF46}" type="datetime1">
              <a:rPr lang="en-US" smtClean="0"/>
              <a:t>10/31/23</a:t>
            </a:fld>
            <a:endParaRPr lang="en-US"/>
          </a:p>
        </p:txBody>
      </p:sp>
      <p:sp>
        <p:nvSpPr>
          <p:cNvPr id="6" name="Footer Placeholder 5">
            <a:extLst>
              <a:ext uri="{FF2B5EF4-FFF2-40B4-BE49-F238E27FC236}">
                <a16:creationId xmlns:a16="http://schemas.microsoft.com/office/drawing/2014/main" id="{72109CB0-BF7A-4749-B63D-112AA2C39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79B7D0-3B5B-4B21-AFA0-1BC62803D0A0}"/>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77949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FAA77-1556-486B-AE48-2C751CCA30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014F80-BE28-4903-8749-873FBE26E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327CD26-F83E-4FA9-8EE7-C006E1F36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F7F5E-B43C-4354-BA16-A861AAC09A34}"/>
              </a:ext>
            </a:extLst>
          </p:cNvPr>
          <p:cNvSpPr>
            <a:spLocks noGrp="1"/>
          </p:cNvSpPr>
          <p:nvPr>
            <p:ph type="dt" sz="half" idx="10"/>
          </p:nvPr>
        </p:nvSpPr>
        <p:spPr/>
        <p:txBody>
          <a:bodyPr/>
          <a:lstStyle/>
          <a:p>
            <a:fld id="{3B82CD6C-2ADC-45ED-BCAD-25C1101DE6B9}" type="datetime1">
              <a:rPr lang="en-US" smtClean="0"/>
              <a:t>10/31/23</a:t>
            </a:fld>
            <a:endParaRPr lang="en-US"/>
          </a:p>
        </p:txBody>
      </p:sp>
      <p:sp>
        <p:nvSpPr>
          <p:cNvPr id="6" name="Footer Placeholder 5">
            <a:extLst>
              <a:ext uri="{FF2B5EF4-FFF2-40B4-BE49-F238E27FC236}">
                <a16:creationId xmlns:a16="http://schemas.microsoft.com/office/drawing/2014/main" id="{3644B2E1-28B0-4B3D-8E86-B0DDC9181F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099A97-79F6-4474-AD77-C5AE4D422F3E}"/>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677264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6044C0-D30A-4B23-98B0-232C2FDCEFD3}"/>
              </a:ext>
            </a:extLst>
          </p:cNvPr>
          <p:cNvSpPr>
            <a:spLocks noGrp="1"/>
          </p:cNvSpPr>
          <p:nvPr>
            <p:ph type="title"/>
          </p:nvPr>
        </p:nvSpPr>
        <p:spPr>
          <a:xfrm>
            <a:off x="838200" y="1"/>
            <a:ext cx="10515600" cy="893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5BBE94-EE07-424C-BD72-69802981C05D}"/>
              </a:ext>
            </a:extLst>
          </p:cNvPr>
          <p:cNvSpPr>
            <a:spLocks noGrp="1"/>
          </p:cNvSpPr>
          <p:nvPr>
            <p:ph type="body" idx="1"/>
          </p:nvPr>
        </p:nvSpPr>
        <p:spPr>
          <a:xfrm>
            <a:off x="838200" y="1106533"/>
            <a:ext cx="10515600" cy="49978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C4098-2B1A-4BC0-A1B6-5C94DBC5B4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570C2-D09B-4F14-B535-9A0AFE946BB3}" type="datetime1">
              <a:rPr lang="en-US" smtClean="0"/>
              <a:t>10/31/23</a:t>
            </a:fld>
            <a:endParaRPr lang="en-US"/>
          </a:p>
        </p:txBody>
      </p:sp>
      <p:sp>
        <p:nvSpPr>
          <p:cNvPr id="5" name="Footer Placeholder 4">
            <a:extLst>
              <a:ext uri="{FF2B5EF4-FFF2-40B4-BE49-F238E27FC236}">
                <a16:creationId xmlns:a16="http://schemas.microsoft.com/office/drawing/2014/main" id="{877225EF-2F63-4FAF-BF0A-18FD2388B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B999C9-6430-42EC-A348-D750E31F9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82081-D51A-40C8-8A41-6498517A0DD4}" type="slidenum">
              <a:rPr lang="en-US" smtClean="0"/>
              <a:t>‹#›</a:t>
            </a:fld>
            <a:endParaRPr lang="en-US"/>
          </a:p>
        </p:txBody>
      </p:sp>
      <p:grpSp>
        <p:nvGrpSpPr>
          <p:cNvPr id="11" name="Group 10">
            <a:extLst>
              <a:ext uri="{FF2B5EF4-FFF2-40B4-BE49-F238E27FC236}">
                <a16:creationId xmlns:a16="http://schemas.microsoft.com/office/drawing/2014/main" id="{54288A91-1F14-47EE-85F5-80061126C76E}"/>
              </a:ext>
            </a:extLst>
          </p:cNvPr>
          <p:cNvGrpSpPr/>
          <p:nvPr userDrawn="1"/>
        </p:nvGrpSpPr>
        <p:grpSpPr>
          <a:xfrm>
            <a:off x="0" y="0"/>
            <a:ext cx="10990728" cy="1453111"/>
            <a:chOff x="0" y="1"/>
            <a:chExt cx="10990728" cy="1453111"/>
          </a:xfrm>
          <a:solidFill>
            <a:srgbClr val="FFC000"/>
          </a:solidFill>
        </p:grpSpPr>
        <p:sp>
          <p:nvSpPr>
            <p:cNvPr id="12" name="Rectangle 11">
              <a:extLst>
                <a:ext uri="{FF2B5EF4-FFF2-40B4-BE49-F238E27FC236}">
                  <a16:creationId xmlns:a16="http://schemas.microsoft.com/office/drawing/2014/main" id="{4C3A2D7C-E81C-43D2-AFFE-398A99509C35}"/>
                </a:ext>
              </a:extLst>
            </p:cNvPr>
            <p:cNvSpPr/>
            <p:nvPr userDrawn="1"/>
          </p:nvSpPr>
          <p:spPr>
            <a:xfrm>
              <a:off x="0" y="893755"/>
              <a:ext cx="7960659" cy="83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Isosceles Triangle 12">
              <a:extLst>
                <a:ext uri="{FF2B5EF4-FFF2-40B4-BE49-F238E27FC236}">
                  <a16:creationId xmlns:a16="http://schemas.microsoft.com/office/drawing/2014/main" id="{C18C40E3-3189-4002-8B08-0F816BBB91B5}"/>
                </a:ext>
              </a:extLst>
            </p:cNvPr>
            <p:cNvSpPr/>
            <p:nvPr userDrawn="1"/>
          </p:nvSpPr>
          <p:spPr>
            <a:xfrm rot="5400000">
              <a:off x="9433995" y="-579579"/>
              <a:ext cx="83395" cy="303007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4BF72EF2-5889-41C5-9E94-9E40122BFBA3}"/>
                </a:ext>
              </a:extLst>
            </p:cNvPr>
            <p:cNvSpPr/>
            <p:nvPr userDrawn="1"/>
          </p:nvSpPr>
          <p:spPr>
            <a:xfrm rot="5400000" flipV="1">
              <a:off x="-161779" y="681735"/>
              <a:ext cx="1453111" cy="896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49744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80.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310.png"/><Relationship Id="rId4" Type="http://schemas.openxmlformats.org/officeDocument/2006/relationships/image" Target="../media/image300.png"/></Relationships>
</file>

<file path=ppt/slides/_rels/slide16.xml.rels><?xml version="1.0" encoding="UTF-8" standalone="yes"?>
<Relationships xmlns="http://schemas.openxmlformats.org/package/2006/relationships"><Relationship Id="rId7"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310.png"/><Relationship Id="rId4" Type="http://schemas.openxmlformats.org/officeDocument/2006/relationships/image" Target="../media/image340.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370.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E082D7-49C3-BCF4-58BD-2A6446E3D73B}"/>
              </a:ext>
            </a:extLst>
          </p:cNvPr>
          <p:cNvSpPr>
            <a:spLocks noGrp="1"/>
          </p:cNvSpPr>
          <p:nvPr>
            <p:ph type="title"/>
          </p:nvPr>
        </p:nvSpPr>
        <p:spPr/>
        <p:txBody>
          <a:bodyPr/>
          <a:lstStyle/>
          <a:p>
            <a:r>
              <a:rPr lang="en-US" dirty="0"/>
              <a:t>2 Level rate equations</a:t>
            </a:r>
          </a:p>
        </p:txBody>
      </p:sp>
      <p:sp>
        <p:nvSpPr>
          <p:cNvPr id="5" name="Text Placeholder 4">
            <a:extLst>
              <a:ext uri="{FF2B5EF4-FFF2-40B4-BE49-F238E27FC236}">
                <a16:creationId xmlns:a16="http://schemas.microsoft.com/office/drawing/2014/main" id="{29FE6455-E696-3BE2-1DDE-6F873A9D335F}"/>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9817C07C-A52F-4BAC-3B77-AE262E54C2D1}"/>
              </a:ext>
            </a:extLst>
          </p:cNvPr>
          <p:cNvSpPr>
            <a:spLocks noGrp="1"/>
          </p:cNvSpPr>
          <p:nvPr>
            <p:ph type="sldNum" sz="quarter" idx="12"/>
          </p:nvPr>
        </p:nvSpPr>
        <p:spPr/>
        <p:txBody>
          <a:bodyPr/>
          <a:lstStyle/>
          <a:p>
            <a:fld id="{B9982081-D51A-40C8-8A41-6498517A0DD4}" type="slidenum">
              <a:rPr lang="en-US" smtClean="0"/>
              <a:t>1</a:t>
            </a:fld>
            <a:endParaRPr lang="en-US"/>
          </a:p>
        </p:txBody>
      </p:sp>
    </p:spTree>
    <p:extLst>
      <p:ext uri="{BB962C8B-B14F-4D97-AF65-F5344CB8AC3E}">
        <p14:creationId xmlns:p14="http://schemas.microsoft.com/office/powerpoint/2010/main" val="248143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030B38-399E-B0C0-AABD-DB406A28E1A5}"/>
              </a:ext>
            </a:extLst>
          </p:cNvPr>
          <p:cNvSpPr>
            <a:spLocks noGrp="1"/>
          </p:cNvSpPr>
          <p:nvPr>
            <p:ph type="title"/>
          </p:nvPr>
        </p:nvSpPr>
        <p:spPr/>
        <p:txBody>
          <a:bodyPr>
            <a:normAutofit fontScale="90000"/>
          </a:bodyPr>
          <a:lstStyle/>
          <a:p>
            <a:r>
              <a:rPr lang="en-US" dirty="0"/>
              <a:t>Combining EDF’s for more conversion efficiency</a:t>
            </a:r>
          </a:p>
        </p:txBody>
      </p:sp>
      <p:sp>
        <p:nvSpPr>
          <p:cNvPr id="4" name="Slide Number Placeholder 3">
            <a:extLst>
              <a:ext uri="{FF2B5EF4-FFF2-40B4-BE49-F238E27FC236}">
                <a16:creationId xmlns:a16="http://schemas.microsoft.com/office/drawing/2014/main" id="{5FAD3616-EE5E-7EAD-0D0F-3D6E8C7DFE83}"/>
              </a:ext>
            </a:extLst>
          </p:cNvPr>
          <p:cNvSpPr>
            <a:spLocks noGrp="1"/>
          </p:cNvSpPr>
          <p:nvPr>
            <p:ph type="sldNum" sz="quarter" idx="12"/>
          </p:nvPr>
        </p:nvSpPr>
        <p:spPr/>
        <p:txBody>
          <a:bodyPr/>
          <a:lstStyle/>
          <a:p>
            <a:fld id="{B9982081-D51A-40C8-8A41-6498517A0DD4}" type="slidenum">
              <a:rPr lang="en-US" smtClean="0"/>
              <a:t>10</a:t>
            </a:fld>
            <a:endParaRPr lang="en-US"/>
          </a:p>
        </p:txBody>
      </p:sp>
      <p:pic>
        <p:nvPicPr>
          <p:cNvPr id="6" name="Picture 5">
            <a:extLst>
              <a:ext uri="{FF2B5EF4-FFF2-40B4-BE49-F238E27FC236}">
                <a16:creationId xmlns:a16="http://schemas.microsoft.com/office/drawing/2014/main" id="{8B255A96-5093-FFA1-5504-623594F8619B}"/>
              </a:ext>
            </a:extLst>
          </p:cNvPr>
          <p:cNvPicPr>
            <a:picLocks noChangeAspect="1"/>
          </p:cNvPicPr>
          <p:nvPr/>
        </p:nvPicPr>
        <p:blipFill>
          <a:blip r:embed="rId2"/>
          <a:stretch>
            <a:fillRect/>
          </a:stretch>
        </p:blipFill>
        <p:spPr>
          <a:xfrm>
            <a:off x="476693" y="1043486"/>
            <a:ext cx="5424377" cy="2532347"/>
          </a:xfrm>
          <a:prstGeom prst="rect">
            <a:avLst/>
          </a:prstGeom>
        </p:spPr>
      </p:pic>
      <p:pic>
        <p:nvPicPr>
          <p:cNvPr id="7" name="Picture 6">
            <a:extLst>
              <a:ext uri="{FF2B5EF4-FFF2-40B4-BE49-F238E27FC236}">
                <a16:creationId xmlns:a16="http://schemas.microsoft.com/office/drawing/2014/main" id="{09F16465-1FF0-4D4B-852A-F6208BE0274C}"/>
              </a:ext>
            </a:extLst>
          </p:cNvPr>
          <p:cNvPicPr>
            <a:picLocks noChangeAspect="1"/>
          </p:cNvPicPr>
          <p:nvPr/>
        </p:nvPicPr>
        <p:blipFill>
          <a:blip r:embed="rId3"/>
          <a:stretch>
            <a:fillRect/>
          </a:stretch>
        </p:blipFill>
        <p:spPr>
          <a:xfrm>
            <a:off x="976422" y="3578223"/>
            <a:ext cx="4191001" cy="3143251"/>
          </a:xfrm>
          <a:prstGeom prst="rect">
            <a:avLst/>
          </a:prstGeom>
        </p:spPr>
      </p:pic>
      <p:pic>
        <p:nvPicPr>
          <p:cNvPr id="8" name="Picture 7">
            <a:extLst>
              <a:ext uri="{FF2B5EF4-FFF2-40B4-BE49-F238E27FC236}">
                <a16:creationId xmlns:a16="http://schemas.microsoft.com/office/drawing/2014/main" id="{4CAE0FEE-9C1A-5EED-8C52-1634E3040511}"/>
              </a:ext>
            </a:extLst>
          </p:cNvPr>
          <p:cNvPicPr>
            <a:picLocks noChangeAspect="1"/>
          </p:cNvPicPr>
          <p:nvPr/>
        </p:nvPicPr>
        <p:blipFill>
          <a:blip r:embed="rId4"/>
          <a:stretch>
            <a:fillRect/>
          </a:stretch>
        </p:blipFill>
        <p:spPr>
          <a:xfrm>
            <a:off x="5929424" y="1043486"/>
            <a:ext cx="5424376" cy="2532347"/>
          </a:xfrm>
          <a:prstGeom prst="rect">
            <a:avLst/>
          </a:prstGeom>
        </p:spPr>
      </p:pic>
      <p:pic>
        <p:nvPicPr>
          <p:cNvPr id="9" name="Picture 8">
            <a:extLst>
              <a:ext uri="{FF2B5EF4-FFF2-40B4-BE49-F238E27FC236}">
                <a16:creationId xmlns:a16="http://schemas.microsoft.com/office/drawing/2014/main" id="{B18CC63F-CBDA-F29D-865A-A9A4D04AA6BF}"/>
              </a:ext>
            </a:extLst>
          </p:cNvPr>
          <p:cNvPicPr>
            <a:picLocks noChangeAspect="1"/>
          </p:cNvPicPr>
          <p:nvPr/>
        </p:nvPicPr>
        <p:blipFill>
          <a:blip r:embed="rId5"/>
          <a:stretch>
            <a:fillRect/>
          </a:stretch>
        </p:blipFill>
        <p:spPr>
          <a:xfrm>
            <a:off x="5195777" y="3575833"/>
            <a:ext cx="4191001" cy="3143251"/>
          </a:xfrm>
          <a:prstGeom prst="rect">
            <a:avLst/>
          </a:prstGeom>
        </p:spPr>
      </p:pic>
      <p:sp>
        <p:nvSpPr>
          <p:cNvPr id="10" name="TextBox 9">
            <a:extLst>
              <a:ext uri="{FF2B5EF4-FFF2-40B4-BE49-F238E27FC236}">
                <a16:creationId xmlns:a16="http://schemas.microsoft.com/office/drawing/2014/main" id="{35515212-25E3-C4D2-72CB-FE7EA85030C3}"/>
              </a:ext>
            </a:extLst>
          </p:cNvPr>
          <p:cNvSpPr txBox="1"/>
          <p:nvPr/>
        </p:nvSpPr>
        <p:spPr>
          <a:xfrm>
            <a:off x="9512595" y="3725564"/>
            <a:ext cx="2413591"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ER 80 4/125 + 8/125 is better than 4/125 on it’s own, and helps with gain narrowing</a:t>
            </a:r>
          </a:p>
          <a:p>
            <a:pPr marL="285750" indent="-285750">
              <a:buFont typeface="Arial" panose="020B0604020202020204" pitchFamily="34" charset="0"/>
              <a:buChar char="•"/>
            </a:pPr>
            <a:r>
              <a:rPr lang="en-US" sz="1400" dirty="0"/>
              <a:t>Used 0.7 dB splicing loss between the 4 and 8 micron cores</a:t>
            </a:r>
          </a:p>
          <a:p>
            <a:pPr marL="285750" indent="-285750">
              <a:buFont typeface="Arial" panose="020B0604020202020204" pitchFamily="34" charset="0"/>
              <a:buChar char="•"/>
            </a:pPr>
            <a:r>
              <a:rPr lang="en-US" sz="1400" dirty="0"/>
              <a:t>Power is achievable with just the anomalous, but the spectrum can be optimized by combining the two</a:t>
            </a:r>
          </a:p>
        </p:txBody>
      </p:sp>
      <p:sp>
        <p:nvSpPr>
          <p:cNvPr id="11" name="TextBox 10">
            <a:extLst>
              <a:ext uri="{FF2B5EF4-FFF2-40B4-BE49-F238E27FC236}">
                <a16:creationId xmlns:a16="http://schemas.microsoft.com/office/drawing/2014/main" id="{2739DB42-51E3-DA5A-B7CA-346848C78EE2}"/>
              </a:ext>
            </a:extLst>
          </p:cNvPr>
          <p:cNvSpPr txBox="1"/>
          <p:nvPr/>
        </p:nvSpPr>
        <p:spPr>
          <a:xfrm>
            <a:off x="-15243" y="4321147"/>
            <a:ext cx="1319592" cy="369332"/>
          </a:xfrm>
          <a:prstGeom prst="rect">
            <a:avLst/>
          </a:prstGeom>
          <a:noFill/>
        </p:spPr>
        <p:txBody>
          <a:bodyPr wrap="none" rtlCol="0">
            <a:spAutoFit/>
          </a:bodyPr>
          <a:lstStyle/>
          <a:p>
            <a:r>
              <a:rPr lang="en-US" dirty="0"/>
              <a:t>ER 80 4/125</a:t>
            </a:r>
          </a:p>
        </p:txBody>
      </p:sp>
      <p:sp>
        <p:nvSpPr>
          <p:cNvPr id="12" name="TextBox 11">
            <a:extLst>
              <a:ext uri="{FF2B5EF4-FFF2-40B4-BE49-F238E27FC236}">
                <a16:creationId xmlns:a16="http://schemas.microsoft.com/office/drawing/2014/main" id="{7677E121-2CD0-1F2B-482F-4FCFE20A2445}"/>
              </a:ext>
            </a:extLst>
          </p:cNvPr>
          <p:cNvSpPr txBox="1"/>
          <p:nvPr/>
        </p:nvSpPr>
        <p:spPr>
          <a:xfrm>
            <a:off x="6400799" y="1495884"/>
            <a:ext cx="1529394" cy="646331"/>
          </a:xfrm>
          <a:prstGeom prst="rect">
            <a:avLst/>
          </a:prstGeom>
          <a:noFill/>
        </p:spPr>
        <p:txBody>
          <a:bodyPr wrap="square" rtlCol="0">
            <a:spAutoFit/>
          </a:bodyPr>
          <a:lstStyle/>
          <a:p>
            <a:r>
              <a:rPr lang="en-US" dirty="0"/>
              <a:t>ER 80 4/125 + ER 80 8/125</a:t>
            </a:r>
          </a:p>
        </p:txBody>
      </p:sp>
      <p:sp>
        <p:nvSpPr>
          <p:cNvPr id="14" name="TextBox 13">
            <a:extLst>
              <a:ext uri="{FF2B5EF4-FFF2-40B4-BE49-F238E27FC236}">
                <a16:creationId xmlns:a16="http://schemas.microsoft.com/office/drawing/2014/main" id="{32C05D38-864D-0531-C57E-04DA624F0367}"/>
              </a:ext>
            </a:extLst>
          </p:cNvPr>
          <p:cNvSpPr txBox="1"/>
          <p:nvPr/>
        </p:nvSpPr>
        <p:spPr>
          <a:xfrm>
            <a:off x="8610600" y="5311988"/>
            <a:ext cx="1529394" cy="646331"/>
          </a:xfrm>
          <a:prstGeom prst="rect">
            <a:avLst/>
          </a:prstGeom>
          <a:noFill/>
        </p:spPr>
        <p:txBody>
          <a:bodyPr wrap="square" rtlCol="0">
            <a:spAutoFit/>
          </a:bodyPr>
          <a:lstStyle/>
          <a:p>
            <a:r>
              <a:rPr lang="en-US" dirty="0"/>
              <a:t>ER 80 4/125 + ER 80 8/125</a:t>
            </a:r>
          </a:p>
        </p:txBody>
      </p:sp>
    </p:spTree>
    <p:extLst>
      <p:ext uri="{BB962C8B-B14F-4D97-AF65-F5344CB8AC3E}">
        <p14:creationId xmlns:p14="http://schemas.microsoft.com/office/powerpoint/2010/main" val="2687821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1216-524A-0578-48EE-B170880A6E52}"/>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CD046F7-1AAD-3145-AD37-76D1B5F16F6E}"/>
              </a:ext>
            </a:extLst>
          </p:cNvPr>
          <p:cNvSpPr>
            <a:spLocks noGrp="1"/>
          </p:cNvSpPr>
          <p:nvPr>
            <p:ph type="sldNum" sz="quarter" idx="12"/>
          </p:nvPr>
        </p:nvSpPr>
        <p:spPr/>
        <p:txBody>
          <a:bodyPr/>
          <a:lstStyle/>
          <a:p>
            <a:fld id="{B9982081-D51A-40C8-8A41-6498517A0DD4}" type="slidenum">
              <a:rPr lang="en-US" smtClean="0"/>
              <a:t>11</a:t>
            </a:fld>
            <a:endParaRPr lang="en-US"/>
          </a:p>
        </p:txBody>
      </p:sp>
      <p:pic>
        <p:nvPicPr>
          <p:cNvPr id="4" name="Picture 3">
            <a:extLst>
              <a:ext uri="{FF2B5EF4-FFF2-40B4-BE49-F238E27FC236}">
                <a16:creationId xmlns:a16="http://schemas.microsoft.com/office/drawing/2014/main" id="{C93E24CD-FA83-0AC9-AF8F-1D2D83964753}"/>
              </a:ext>
            </a:extLst>
          </p:cNvPr>
          <p:cNvPicPr>
            <a:picLocks noChangeAspect="1"/>
          </p:cNvPicPr>
          <p:nvPr/>
        </p:nvPicPr>
        <p:blipFill>
          <a:blip r:embed="rId2"/>
          <a:stretch>
            <a:fillRect/>
          </a:stretch>
        </p:blipFill>
        <p:spPr>
          <a:xfrm>
            <a:off x="584199" y="1060179"/>
            <a:ext cx="5631198" cy="2628901"/>
          </a:xfrm>
          <a:prstGeom prst="rect">
            <a:avLst/>
          </a:prstGeom>
        </p:spPr>
      </p:pic>
      <p:pic>
        <p:nvPicPr>
          <p:cNvPr id="5" name="Picture 4">
            <a:extLst>
              <a:ext uri="{FF2B5EF4-FFF2-40B4-BE49-F238E27FC236}">
                <a16:creationId xmlns:a16="http://schemas.microsoft.com/office/drawing/2014/main" id="{1CE1055F-DB4F-D75F-5B06-4F6F8802A4BE}"/>
              </a:ext>
            </a:extLst>
          </p:cNvPr>
          <p:cNvPicPr>
            <a:picLocks noChangeAspect="1"/>
          </p:cNvPicPr>
          <p:nvPr/>
        </p:nvPicPr>
        <p:blipFill>
          <a:blip r:embed="rId3"/>
          <a:stretch>
            <a:fillRect/>
          </a:stretch>
        </p:blipFill>
        <p:spPr>
          <a:xfrm>
            <a:off x="838200" y="3855504"/>
            <a:ext cx="3505201" cy="2628901"/>
          </a:xfrm>
          <a:prstGeom prst="rect">
            <a:avLst/>
          </a:prstGeom>
        </p:spPr>
      </p:pic>
      <p:sp>
        <p:nvSpPr>
          <p:cNvPr id="8" name="TextBox 7">
            <a:extLst>
              <a:ext uri="{FF2B5EF4-FFF2-40B4-BE49-F238E27FC236}">
                <a16:creationId xmlns:a16="http://schemas.microsoft.com/office/drawing/2014/main" id="{8AB4EFD8-71C7-880F-A3B0-44BB87E27D40}"/>
              </a:ext>
            </a:extLst>
          </p:cNvPr>
          <p:cNvSpPr txBox="1"/>
          <p:nvPr/>
        </p:nvSpPr>
        <p:spPr>
          <a:xfrm>
            <a:off x="8779933" y="3810000"/>
            <a:ext cx="2743200" cy="1815882"/>
          </a:xfrm>
          <a:prstGeom prst="rect">
            <a:avLst/>
          </a:prstGeom>
          <a:noFill/>
        </p:spPr>
        <p:txBody>
          <a:bodyPr wrap="square" rtlCol="0">
            <a:spAutoFit/>
          </a:bodyPr>
          <a:lstStyle/>
          <a:p>
            <a:r>
              <a:rPr lang="en-US" sz="1400" dirty="0"/>
              <a:t>Extending further from the last slide:</a:t>
            </a:r>
          </a:p>
          <a:p>
            <a:pPr marL="285750" indent="-285750">
              <a:buFont typeface="Arial" panose="020B0604020202020204" pitchFamily="34" charset="0"/>
              <a:buChar char="•"/>
            </a:pPr>
            <a:r>
              <a:rPr lang="en-US" sz="1400" dirty="0"/>
              <a:t>The order of normal and anomalous EDF gives different results</a:t>
            </a:r>
          </a:p>
          <a:p>
            <a:pPr marL="285750" indent="-285750">
              <a:buFont typeface="Arial" panose="020B0604020202020204" pitchFamily="34" charset="0"/>
              <a:buChar char="•"/>
            </a:pPr>
            <a:r>
              <a:rPr lang="en-US" sz="1400" dirty="0"/>
              <a:t>You want the higher power to go through the anomalous section</a:t>
            </a:r>
          </a:p>
        </p:txBody>
      </p:sp>
      <p:pic>
        <p:nvPicPr>
          <p:cNvPr id="13" name="Picture 12">
            <a:extLst>
              <a:ext uri="{FF2B5EF4-FFF2-40B4-BE49-F238E27FC236}">
                <a16:creationId xmlns:a16="http://schemas.microsoft.com/office/drawing/2014/main" id="{7D7EFD8B-FB49-1CF9-4856-19D791973B8F}"/>
              </a:ext>
            </a:extLst>
          </p:cNvPr>
          <p:cNvPicPr>
            <a:picLocks noChangeAspect="1"/>
          </p:cNvPicPr>
          <p:nvPr/>
        </p:nvPicPr>
        <p:blipFill>
          <a:blip r:embed="rId4"/>
          <a:stretch>
            <a:fillRect/>
          </a:stretch>
        </p:blipFill>
        <p:spPr>
          <a:xfrm>
            <a:off x="6215397" y="1060178"/>
            <a:ext cx="5631198" cy="2628901"/>
          </a:xfrm>
          <a:prstGeom prst="rect">
            <a:avLst/>
          </a:prstGeom>
        </p:spPr>
      </p:pic>
      <p:pic>
        <p:nvPicPr>
          <p:cNvPr id="14" name="Picture 13">
            <a:extLst>
              <a:ext uri="{FF2B5EF4-FFF2-40B4-BE49-F238E27FC236}">
                <a16:creationId xmlns:a16="http://schemas.microsoft.com/office/drawing/2014/main" id="{56963CCC-FA54-49B6-334C-E898BA7B525B}"/>
              </a:ext>
            </a:extLst>
          </p:cNvPr>
          <p:cNvPicPr>
            <a:picLocks noChangeAspect="1"/>
          </p:cNvPicPr>
          <p:nvPr/>
        </p:nvPicPr>
        <p:blipFill>
          <a:blip r:embed="rId5"/>
          <a:stretch>
            <a:fillRect/>
          </a:stretch>
        </p:blipFill>
        <p:spPr>
          <a:xfrm>
            <a:off x="4639734" y="3855502"/>
            <a:ext cx="3505201" cy="2628901"/>
          </a:xfrm>
          <a:prstGeom prst="rect">
            <a:avLst/>
          </a:prstGeom>
        </p:spPr>
      </p:pic>
    </p:spTree>
    <p:extLst>
      <p:ext uri="{BB962C8B-B14F-4D97-AF65-F5344CB8AC3E}">
        <p14:creationId xmlns:p14="http://schemas.microsoft.com/office/powerpoint/2010/main" val="2798177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977188-04BD-95A5-F6F0-6F9A3085DE5C}"/>
              </a:ext>
            </a:extLst>
          </p:cNvPr>
          <p:cNvSpPr>
            <a:spLocks noGrp="1"/>
          </p:cNvSpPr>
          <p:nvPr>
            <p:ph type="title"/>
          </p:nvPr>
        </p:nvSpPr>
        <p:spPr/>
        <p:txBody>
          <a:bodyPr/>
          <a:lstStyle/>
          <a:p>
            <a:r>
              <a:rPr lang="en-US" dirty="0"/>
              <a:t>Figure 9 cavity</a:t>
            </a:r>
          </a:p>
        </p:txBody>
      </p:sp>
      <p:sp>
        <p:nvSpPr>
          <p:cNvPr id="7" name="Text Placeholder 6">
            <a:extLst>
              <a:ext uri="{FF2B5EF4-FFF2-40B4-BE49-F238E27FC236}">
                <a16:creationId xmlns:a16="http://schemas.microsoft.com/office/drawing/2014/main" id="{B0CFC0D4-E8E9-3B5E-1FA7-1659814BA79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F057EAC-10F3-68BB-67F7-17B1CA59B0E4}"/>
              </a:ext>
            </a:extLst>
          </p:cNvPr>
          <p:cNvSpPr>
            <a:spLocks noGrp="1"/>
          </p:cNvSpPr>
          <p:nvPr>
            <p:ph type="sldNum" sz="quarter" idx="12"/>
          </p:nvPr>
        </p:nvSpPr>
        <p:spPr/>
        <p:txBody>
          <a:bodyPr/>
          <a:lstStyle/>
          <a:p>
            <a:fld id="{B9982081-D51A-40C8-8A41-6498517A0DD4}" type="slidenum">
              <a:rPr lang="en-US" smtClean="0"/>
              <a:t>12</a:t>
            </a:fld>
            <a:endParaRPr lang="en-US"/>
          </a:p>
        </p:txBody>
      </p:sp>
    </p:spTree>
    <p:extLst>
      <p:ext uri="{BB962C8B-B14F-4D97-AF65-F5344CB8AC3E}">
        <p14:creationId xmlns:p14="http://schemas.microsoft.com/office/powerpoint/2010/main" val="161251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0D05-015F-D05E-58FE-DAC001B4728F}"/>
              </a:ext>
            </a:extLst>
          </p:cNvPr>
          <p:cNvSpPr>
            <a:spLocks noGrp="1"/>
          </p:cNvSpPr>
          <p:nvPr>
            <p:ph type="title"/>
          </p:nvPr>
        </p:nvSpPr>
        <p:spPr/>
        <p:txBody>
          <a:bodyPr/>
          <a:lstStyle/>
          <a:p>
            <a:r>
              <a:rPr lang="en-US" dirty="0"/>
              <a:t>Setup</a:t>
            </a:r>
          </a:p>
        </p:txBody>
      </p:sp>
      <p:sp>
        <p:nvSpPr>
          <p:cNvPr id="4" name="Slide Number Placeholder 3">
            <a:extLst>
              <a:ext uri="{FF2B5EF4-FFF2-40B4-BE49-F238E27FC236}">
                <a16:creationId xmlns:a16="http://schemas.microsoft.com/office/drawing/2014/main" id="{AA5FC38E-76F7-3ED6-5DB4-57CC6D0E8645}"/>
              </a:ext>
            </a:extLst>
          </p:cNvPr>
          <p:cNvSpPr>
            <a:spLocks noGrp="1"/>
          </p:cNvSpPr>
          <p:nvPr>
            <p:ph type="sldNum" sz="quarter" idx="12"/>
          </p:nvPr>
        </p:nvSpPr>
        <p:spPr/>
        <p:txBody>
          <a:bodyPr/>
          <a:lstStyle/>
          <a:p>
            <a:fld id="{B9982081-D51A-40C8-8A41-6498517A0DD4}" type="slidenum">
              <a:rPr lang="en-US" smtClean="0"/>
              <a:t>13</a:t>
            </a:fld>
            <a:endParaRPr lang="en-US"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7CB0CBF-BFB9-0A5C-CC00-C3934B302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97" y="1083294"/>
            <a:ext cx="4781608" cy="18836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32E2A-2936-0AB5-F0FE-25A94718EF5F}"/>
                  </a:ext>
                </a:extLst>
              </p:cNvPr>
              <p:cNvSpPr txBox="1"/>
              <p:nvPr/>
            </p:nvSpPr>
            <p:spPr>
              <a:xfrm>
                <a:off x="6155266" y="1126067"/>
                <a:ext cx="4893733" cy="3416320"/>
              </a:xfrm>
              <a:prstGeom prst="rect">
                <a:avLst/>
              </a:prstGeom>
              <a:noFill/>
            </p:spPr>
            <p:txBody>
              <a:bodyPr wrap="square" rtlCol="0">
                <a:spAutoFit/>
              </a:bodyPr>
              <a:lstStyle/>
              <a:p>
                <a:r>
                  <a:rPr lang="en-US" dirty="0"/>
                  <a:t>While loop:</a:t>
                </a:r>
              </a:p>
              <a:p>
                <a:pPr marL="342900" indent="-342900">
                  <a:buFont typeface="+mj-lt"/>
                  <a:buAutoNum type="arabicPeriod"/>
                </a:pPr>
                <a:r>
                  <a:rPr lang="en-US" dirty="0"/>
                  <a:t>Splitter splits envelope 50/50</a:t>
                </a:r>
              </a:p>
              <a:p>
                <a:pPr marL="342900" indent="-342900">
                  <a:buFont typeface="+mj-lt"/>
                  <a:buAutoNum type="arabicPeriod"/>
                </a:pPr>
                <a:r>
                  <a:rPr lang="en-US" dirty="0"/>
                  <a:t>Clockwise arm:</a:t>
                </a:r>
              </a:p>
              <a:p>
                <a:pPr marL="800100" lvl="1" indent="-342900">
                  <a:buFont typeface="+mj-lt"/>
                  <a:buAutoNum type="arabicPeriod"/>
                </a:pPr>
                <a:r>
                  <a:rPr lang="en-US" dirty="0"/>
                  <a:t>gain section, propagated </a:t>
                </a:r>
                <a:r>
                  <a:rPr lang="en-US" i="1" dirty="0"/>
                  <a:t>with</a:t>
                </a:r>
                <a:r>
                  <a:rPr lang="en-US" dirty="0"/>
                  <a:t> the pump</a:t>
                </a:r>
              </a:p>
              <a:p>
                <a:pPr marL="800100" lvl="1" indent="-342900">
                  <a:buFont typeface="+mj-lt"/>
                  <a:buAutoNum type="arabicPeriod"/>
                </a:pPr>
                <a:r>
                  <a:rPr lang="en-US" dirty="0"/>
                  <a:t>phase bias</a:t>
                </a:r>
              </a:p>
              <a:p>
                <a:pPr marL="342900" indent="-342900">
                  <a:buFont typeface="+mj-lt"/>
                  <a:buAutoNum type="arabicPeriod"/>
                </a:pPr>
                <a:r>
                  <a:rPr lang="en-US" dirty="0"/>
                  <a:t>Counter-Clockwise arm:</a:t>
                </a:r>
              </a:p>
              <a:p>
                <a:pPr marL="800100" lvl="1" indent="-342900">
                  <a:buFont typeface="+mj-lt"/>
                  <a:buAutoNum type="arabicPeriod"/>
                </a:pPr>
                <a:r>
                  <a:rPr lang="en-US" dirty="0"/>
                  <a:t>Phase bias</a:t>
                </a:r>
              </a:p>
              <a:p>
                <a:pPr marL="800100" lvl="1" indent="-342900">
                  <a:buFont typeface="+mj-lt"/>
                  <a:buAutoNum type="arabicPeriod"/>
                </a:pPr>
                <a:r>
                  <a:rPr lang="en-US" dirty="0"/>
                  <a:t>Gain section, propagated </a:t>
                </a:r>
                <a:r>
                  <a:rPr lang="en-US" i="1" dirty="0"/>
                  <a:t>against</a:t>
                </a:r>
                <a:r>
                  <a:rPr lang="en-US" dirty="0"/>
                  <a:t> the pump</a:t>
                </a:r>
              </a:p>
              <a:p>
                <a:pPr marL="342900" indent="-342900">
                  <a:buFont typeface="+mj-lt"/>
                  <a:buAutoNum type="arabicPeriod"/>
                </a:pPr>
                <a:r>
                  <a:rPr lang="en-US" dirty="0"/>
                  <a:t>The sum of the two fields: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r>
                  <a:rPr lang="en-US" dirty="0"/>
                  <a:t> is sent to the straight section, which means the output coupler takes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endParaRPr lang="en-US" dirty="0"/>
              </a:p>
            </p:txBody>
          </p:sp>
        </mc:Choice>
        <mc:Fallback xmlns="">
          <p:sp>
            <p:nvSpPr>
              <p:cNvPr id="8" name="TextBox 7">
                <a:extLst>
                  <a:ext uri="{FF2B5EF4-FFF2-40B4-BE49-F238E27FC236}">
                    <a16:creationId xmlns:a16="http://schemas.microsoft.com/office/drawing/2014/main" id="{E8032E2A-2936-0AB5-F0FE-25A94718EF5F}"/>
                  </a:ext>
                </a:extLst>
              </p:cNvPr>
              <p:cNvSpPr txBox="1">
                <a:spLocks noRot="1" noChangeAspect="1" noMove="1" noResize="1" noEditPoints="1" noAdjustHandles="1" noChangeArrowheads="1" noChangeShapeType="1" noTextEdit="1"/>
              </p:cNvSpPr>
              <p:nvPr/>
            </p:nvSpPr>
            <p:spPr>
              <a:xfrm>
                <a:off x="6155266" y="1126067"/>
                <a:ext cx="4893733" cy="3416320"/>
              </a:xfrm>
              <a:prstGeom prst="rect">
                <a:avLst/>
              </a:prstGeom>
              <a:blipFill>
                <a:blip r:embed="rId3"/>
                <a:stretch>
                  <a:fillRect l="-1036" t="-741" b="-2222"/>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56062030-7047-46CB-614A-D69EA0E48E79}"/>
              </a:ext>
            </a:extLst>
          </p:cNvPr>
          <p:cNvGrpSpPr/>
          <p:nvPr/>
        </p:nvGrpSpPr>
        <p:grpSpPr>
          <a:xfrm>
            <a:off x="0" y="4621419"/>
            <a:ext cx="5986792" cy="2245047"/>
            <a:chOff x="414867" y="649817"/>
            <a:chExt cx="15544800" cy="5829300"/>
          </a:xfrm>
        </p:grpSpPr>
        <p:pic>
          <p:nvPicPr>
            <p:cNvPr id="10" name="Picture 9">
              <a:extLst>
                <a:ext uri="{FF2B5EF4-FFF2-40B4-BE49-F238E27FC236}">
                  <a16:creationId xmlns:a16="http://schemas.microsoft.com/office/drawing/2014/main" id="{C39952BD-F523-ECA5-19DE-6351BADA4AD5}"/>
                </a:ext>
              </a:extLst>
            </p:cNvPr>
            <p:cNvPicPr>
              <a:picLocks noChangeAspect="1"/>
            </p:cNvPicPr>
            <p:nvPr/>
          </p:nvPicPr>
          <p:blipFill>
            <a:blip r:embed="rId4"/>
            <a:stretch>
              <a:fillRect/>
            </a:stretch>
          </p:blipFill>
          <p:spPr>
            <a:xfrm>
              <a:off x="414867" y="649817"/>
              <a:ext cx="7772400" cy="5829300"/>
            </a:xfrm>
            <a:prstGeom prst="rect">
              <a:avLst/>
            </a:prstGeom>
          </p:spPr>
        </p:pic>
        <p:pic>
          <p:nvPicPr>
            <p:cNvPr id="11" name="Picture 10">
              <a:extLst>
                <a:ext uri="{FF2B5EF4-FFF2-40B4-BE49-F238E27FC236}">
                  <a16:creationId xmlns:a16="http://schemas.microsoft.com/office/drawing/2014/main" id="{D0E199BD-CF03-7B70-4B3B-0043A9C8BAFF}"/>
                </a:ext>
              </a:extLst>
            </p:cNvPr>
            <p:cNvPicPr>
              <a:picLocks noChangeAspect="1"/>
            </p:cNvPicPr>
            <p:nvPr/>
          </p:nvPicPr>
          <p:blipFill>
            <a:blip r:embed="rId5"/>
            <a:stretch>
              <a:fillRect/>
            </a:stretch>
          </p:blipFill>
          <p:spPr>
            <a:xfrm>
              <a:off x="8187267" y="649817"/>
              <a:ext cx="7772400" cy="5829300"/>
            </a:xfrm>
            <a:prstGeom prst="rect">
              <a:avLst/>
            </a:prstGeom>
          </p:spPr>
        </p:pic>
      </p:grpSp>
      <p:pic>
        <p:nvPicPr>
          <p:cNvPr id="15" name="Picture 14">
            <a:extLst>
              <a:ext uri="{FF2B5EF4-FFF2-40B4-BE49-F238E27FC236}">
                <a16:creationId xmlns:a16="http://schemas.microsoft.com/office/drawing/2014/main" id="{46EF5E0F-8560-A872-606D-A4D86A02FC90}"/>
              </a:ext>
            </a:extLst>
          </p:cNvPr>
          <p:cNvPicPr>
            <a:picLocks noChangeAspect="1"/>
          </p:cNvPicPr>
          <p:nvPr/>
        </p:nvPicPr>
        <p:blipFill>
          <a:blip r:embed="rId6"/>
          <a:stretch>
            <a:fillRect/>
          </a:stretch>
        </p:blipFill>
        <p:spPr>
          <a:xfrm>
            <a:off x="2606445" y="2773387"/>
            <a:ext cx="2993396" cy="1676732"/>
          </a:xfrm>
          <a:prstGeom prst="rect">
            <a:avLst/>
          </a:prstGeom>
        </p:spPr>
      </p:pic>
      <p:sp>
        <p:nvSpPr>
          <p:cNvPr id="16" name="TextBox 15">
            <a:extLst>
              <a:ext uri="{FF2B5EF4-FFF2-40B4-BE49-F238E27FC236}">
                <a16:creationId xmlns:a16="http://schemas.microsoft.com/office/drawing/2014/main" id="{0046C301-3A3E-302F-FD8B-299CFE1BA089}"/>
              </a:ext>
            </a:extLst>
          </p:cNvPr>
          <p:cNvSpPr txBox="1"/>
          <p:nvPr/>
        </p:nvSpPr>
        <p:spPr>
          <a:xfrm>
            <a:off x="6696946" y="4684889"/>
            <a:ext cx="5185162" cy="1477328"/>
          </a:xfrm>
          <a:prstGeom prst="rect">
            <a:avLst/>
          </a:prstGeom>
          <a:noFill/>
        </p:spPr>
        <p:txBody>
          <a:bodyPr wrap="square" rtlCol="0">
            <a:spAutoFit/>
          </a:bodyPr>
          <a:lstStyle/>
          <a:p>
            <a:r>
              <a:rPr lang="en-US" dirty="0"/>
              <a:t>I haven’t checked this, but most of the difference in nonlinear phase shift should be acquired by the difference in forward vs backward seeding. So, I haven’t tested placing the gain section closer to center vs. one side of the loop</a:t>
            </a:r>
          </a:p>
        </p:txBody>
      </p:sp>
      <p:sp>
        <p:nvSpPr>
          <p:cNvPr id="17" name="TextBox 16">
            <a:extLst>
              <a:ext uri="{FF2B5EF4-FFF2-40B4-BE49-F238E27FC236}">
                <a16:creationId xmlns:a16="http://schemas.microsoft.com/office/drawing/2014/main" id="{6BB6AF05-3ABF-A321-73C0-F84D48F2D86D}"/>
              </a:ext>
            </a:extLst>
          </p:cNvPr>
          <p:cNvSpPr txBox="1"/>
          <p:nvPr/>
        </p:nvSpPr>
        <p:spPr>
          <a:xfrm>
            <a:off x="234428" y="3327650"/>
            <a:ext cx="2524539" cy="1077218"/>
          </a:xfrm>
          <a:prstGeom prst="rect">
            <a:avLst/>
          </a:prstGeom>
          <a:noFill/>
        </p:spPr>
        <p:txBody>
          <a:bodyPr wrap="square" rtlCol="0">
            <a:spAutoFit/>
          </a:bodyPr>
          <a:lstStyle/>
          <a:p>
            <a:r>
              <a:rPr lang="en-US" sz="1600" dirty="0"/>
              <a:t>Simultaneous forward and backward seeding is calculated using shooting method</a:t>
            </a:r>
          </a:p>
        </p:txBody>
      </p:sp>
      <p:sp>
        <p:nvSpPr>
          <p:cNvPr id="18" name="TextBox 17">
            <a:extLst>
              <a:ext uri="{FF2B5EF4-FFF2-40B4-BE49-F238E27FC236}">
                <a16:creationId xmlns:a16="http://schemas.microsoft.com/office/drawing/2014/main" id="{126204B5-4929-95EE-2855-BBB81DE11FD9}"/>
              </a:ext>
            </a:extLst>
          </p:cNvPr>
          <p:cNvSpPr txBox="1"/>
          <p:nvPr/>
        </p:nvSpPr>
        <p:spPr>
          <a:xfrm>
            <a:off x="974520" y="4431879"/>
            <a:ext cx="1313180" cy="276999"/>
          </a:xfrm>
          <a:prstGeom prst="rect">
            <a:avLst/>
          </a:prstGeom>
          <a:noFill/>
        </p:spPr>
        <p:txBody>
          <a:bodyPr wrap="none" rtlCol="0">
            <a:spAutoFit/>
          </a:bodyPr>
          <a:lstStyle/>
          <a:p>
            <a:r>
              <a:rPr lang="en-US" sz="1200" dirty="0"/>
              <a:t>With pump in EDF</a:t>
            </a:r>
          </a:p>
        </p:txBody>
      </p:sp>
      <p:sp>
        <p:nvSpPr>
          <p:cNvPr id="19" name="TextBox 18">
            <a:extLst>
              <a:ext uri="{FF2B5EF4-FFF2-40B4-BE49-F238E27FC236}">
                <a16:creationId xmlns:a16="http://schemas.microsoft.com/office/drawing/2014/main" id="{5FF262C3-AFB3-9E0F-7991-FABC12887C8D}"/>
              </a:ext>
            </a:extLst>
          </p:cNvPr>
          <p:cNvSpPr txBox="1"/>
          <p:nvPr/>
        </p:nvSpPr>
        <p:spPr>
          <a:xfrm>
            <a:off x="3855176" y="4431879"/>
            <a:ext cx="1468864" cy="276999"/>
          </a:xfrm>
          <a:prstGeom prst="rect">
            <a:avLst/>
          </a:prstGeom>
          <a:noFill/>
        </p:spPr>
        <p:txBody>
          <a:bodyPr wrap="none" rtlCol="0">
            <a:spAutoFit/>
          </a:bodyPr>
          <a:lstStyle/>
          <a:p>
            <a:r>
              <a:rPr lang="en-US" sz="1200" dirty="0"/>
              <a:t>Against pump in EDF</a:t>
            </a:r>
          </a:p>
        </p:txBody>
      </p:sp>
      <p:cxnSp>
        <p:nvCxnSpPr>
          <p:cNvPr id="21" name="Straight Arrow Connector 20">
            <a:extLst>
              <a:ext uri="{FF2B5EF4-FFF2-40B4-BE49-F238E27FC236}">
                <a16:creationId xmlns:a16="http://schemas.microsoft.com/office/drawing/2014/main" id="{B0B21DD1-5068-B83C-1420-9F8E76CAE531}"/>
              </a:ext>
            </a:extLst>
          </p:cNvPr>
          <p:cNvCxnSpPr>
            <a:cxnSpLocks/>
          </p:cNvCxnSpPr>
          <p:nvPr/>
        </p:nvCxnSpPr>
        <p:spPr>
          <a:xfrm>
            <a:off x="6096000" y="5423553"/>
            <a:ext cx="44026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06C662-8E66-D05B-EF1B-A946EE46A78F}"/>
                  </a:ext>
                </a:extLst>
              </p:cNvPr>
              <p:cNvSpPr txBox="1"/>
              <p:nvPr/>
            </p:nvSpPr>
            <p:spPr>
              <a:xfrm>
                <a:off x="6205210" y="6304719"/>
                <a:ext cx="3339569" cy="391582"/>
              </a:xfrm>
              <a:prstGeom prst="rect">
                <a:avLst/>
              </a:prstGeom>
              <a:noFill/>
            </p:spPr>
            <p:txBody>
              <a:bodyPr wrap="none" rtlCol="0">
                <a:spAutoFit/>
              </a:bodyPr>
              <a:lstStyle/>
              <a:p>
                <a:r>
                  <a:rPr lang="en-US" dirty="0"/>
                  <a:t>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𝑝𝑚</m:t>
                        </m:r>
                        <m:r>
                          <a:rPr lang="en-US" b="0" i="1" smtClean="0">
                            <a:latin typeface="Cambria Math" panose="02040503050406030204" pitchFamily="18" charset="0"/>
                          </a:rPr>
                          <m:t>1550</m:t>
                        </m:r>
                      </m:sub>
                    </m:sSub>
                    <m:r>
                      <a:rPr lang="en-US" b="0" i="1" smtClean="0">
                        <a:latin typeface="Cambria Math" panose="02040503050406030204" pitchFamily="18" charset="0"/>
                      </a:rPr>
                      <m:t>=1.2,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𝑒𝑑𝑓</m:t>
                        </m:r>
                      </m:sub>
                    </m:sSub>
                    <m:r>
                      <a:rPr lang="en-US" i="1">
                        <a:latin typeface="Cambria Math" panose="02040503050406030204" pitchFamily="18" charset="0"/>
                      </a:rPr>
                      <m:t>=6.5</m:t>
                    </m:r>
                  </m:oMath>
                </a14:m>
                <a:endParaRPr lang="en-US" dirty="0"/>
              </a:p>
            </p:txBody>
          </p:sp>
        </mc:Choice>
        <mc:Fallback xmlns="">
          <p:sp>
            <p:nvSpPr>
              <p:cNvPr id="3" name="TextBox 2">
                <a:extLst>
                  <a:ext uri="{FF2B5EF4-FFF2-40B4-BE49-F238E27FC236}">
                    <a16:creationId xmlns:a16="http://schemas.microsoft.com/office/drawing/2014/main" id="{FB06C662-8E66-D05B-EF1B-A946EE46A78F}"/>
                  </a:ext>
                </a:extLst>
              </p:cNvPr>
              <p:cNvSpPr txBox="1">
                <a:spLocks noRot="1" noChangeAspect="1" noMove="1" noResize="1" noEditPoints="1" noAdjustHandles="1" noChangeArrowheads="1" noChangeShapeType="1" noTextEdit="1"/>
              </p:cNvSpPr>
              <p:nvPr/>
            </p:nvSpPr>
            <p:spPr>
              <a:xfrm>
                <a:off x="6205210" y="6304719"/>
                <a:ext cx="3339569" cy="391582"/>
              </a:xfrm>
              <a:prstGeom prst="rect">
                <a:avLst/>
              </a:prstGeom>
              <a:blipFill>
                <a:blip r:embed="rId7"/>
                <a:stretch>
                  <a:fillRect l="-1515"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548702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1BFAD-BD48-A43D-73C7-9E8DB67DDF48}"/>
              </a:ext>
            </a:extLst>
          </p:cNvPr>
          <p:cNvSpPr>
            <a:spLocks noGrp="1"/>
          </p:cNvSpPr>
          <p:nvPr>
            <p:ph type="title"/>
          </p:nvPr>
        </p:nvSpPr>
        <p:spPr/>
        <p:txBody>
          <a:bodyPr/>
          <a:lstStyle/>
          <a:p>
            <a:r>
              <a:rPr lang="en-US" dirty="0"/>
              <a:t>Looking for stability</a:t>
            </a:r>
          </a:p>
        </p:txBody>
      </p:sp>
      <p:sp>
        <p:nvSpPr>
          <p:cNvPr id="3" name="Slide Number Placeholder 2">
            <a:extLst>
              <a:ext uri="{FF2B5EF4-FFF2-40B4-BE49-F238E27FC236}">
                <a16:creationId xmlns:a16="http://schemas.microsoft.com/office/drawing/2014/main" id="{EDB5526C-1E30-EB6C-24AB-AD714B840ABE}"/>
              </a:ext>
            </a:extLst>
          </p:cNvPr>
          <p:cNvSpPr>
            <a:spLocks noGrp="1"/>
          </p:cNvSpPr>
          <p:nvPr>
            <p:ph type="sldNum" sz="quarter" idx="12"/>
          </p:nvPr>
        </p:nvSpPr>
        <p:spPr/>
        <p:txBody>
          <a:bodyPr/>
          <a:lstStyle/>
          <a:p>
            <a:fld id="{B9982081-D51A-40C8-8A41-6498517A0DD4}" type="slidenum">
              <a:rPr lang="en-US" smtClean="0"/>
              <a:t>14</a:t>
            </a:fld>
            <a:endParaRPr lang="en-US" dirty="0"/>
          </a:p>
        </p:txBody>
      </p:sp>
      <p:pic>
        <p:nvPicPr>
          <p:cNvPr id="4" name="ezgif.com-gif-to-mp4">
            <a:hlinkClick r:id="" action="ppaction://media"/>
            <a:extLst>
              <a:ext uri="{FF2B5EF4-FFF2-40B4-BE49-F238E27FC236}">
                <a16:creationId xmlns:a16="http://schemas.microsoft.com/office/drawing/2014/main" id="{1C5E577D-8230-07C7-C200-647FFC8312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463" y="1703498"/>
            <a:ext cx="5000327" cy="3750245"/>
          </a:xfrm>
          <a:prstGeom prst="rect">
            <a:avLst/>
          </a:prstGeom>
        </p:spPr>
      </p:pic>
      <p:sp>
        <p:nvSpPr>
          <p:cNvPr id="6" name="TextBox 5">
            <a:extLst>
              <a:ext uri="{FF2B5EF4-FFF2-40B4-BE49-F238E27FC236}">
                <a16:creationId xmlns:a16="http://schemas.microsoft.com/office/drawing/2014/main" id="{105139A3-90F2-D956-44B5-2B2ECA0563D4}"/>
              </a:ext>
            </a:extLst>
          </p:cNvPr>
          <p:cNvSpPr txBox="1"/>
          <p:nvPr/>
        </p:nvSpPr>
        <p:spPr>
          <a:xfrm>
            <a:off x="5306802" y="1559987"/>
            <a:ext cx="6188511" cy="2031325"/>
          </a:xfrm>
          <a:prstGeom prst="rect">
            <a:avLst/>
          </a:prstGeom>
          <a:noFill/>
        </p:spPr>
        <p:txBody>
          <a:bodyPr wrap="square" rtlCol="0">
            <a:spAutoFit/>
          </a:bodyPr>
          <a:lstStyle/>
          <a:p>
            <a:r>
              <a:rPr lang="en-US" dirty="0"/>
              <a:t>Run simulation until output spectrum doesn’t differ from the previous by more than some threshold</a:t>
            </a:r>
          </a:p>
          <a:p>
            <a:endParaRPr lang="en-US" dirty="0"/>
          </a:p>
          <a:p>
            <a:r>
              <a:rPr lang="en-US" dirty="0"/>
              <a:t>Seed with a 1 </a:t>
            </a:r>
            <a:r>
              <a:rPr lang="en-US" dirty="0" err="1"/>
              <a:t>mW</a:t>
            </a:r>
            <a:r>
              <a:rPr lang="en-US" dirty="0"/>
              <a:t> 2ps pulse. (So, kind of skip to the middle where you already have quasi-CW?)</a:t>
            </a:r>
          </a:p>
          <a:p>
            <a:endParaRPr lang="en-US" dirty="0"/>
          </a:p>
          <a:p>
            <a:r>
              <a:rPr lang="en-US" dirty="0"/>
              <a:t>If loop counts exceed 500, then cavity is deemed unstable. </a:t>
            </a:r>
          </a:p>
        </p:txBody>
      </p:sp>
      <p:sp>
        <p:nvSpPr>
          <p:cNvPr id="7" name="TextBox 6">
            <a:extLst>
              <a:ext uri="{FF2B5EF4-FFF2-40B4-BE49-F238E27FC236}">
                <a16:creationId xmlns:a16="http://schemas.microsoft.com/office/drawing/2014/main" id="{855D8917-E82B-26A2-8AFC-D4F9EE67AC87}"/>
              </a:ext>
            </a:extLst>
          </p:cNvPr>
          <p:cNvSpPr txBox="1"/>
          <p:nvPr/>
        </p:nvSpPr>
        <p:spPr>
          <a:xfrm>
            <a:off x="696687" y="1057167"/>
            <a:ext cx="5325035" cy="646331"/>
          </a:xfrm>
          <a:prstGeom prst="rect">
            <a:avLst/>
          </a:prstGeom>
          <a:noFill/>
        </p:spPr>
        <p:txBody>
          <a:bodyPr wrap="square" rtlCol="0">
            <a:spAutoFit/>
          </a:bodyPr>
          <a:lstStyle/>
          <a:p>
            <a:r>
              <a:rPr lang="en-US" b="1" dirty="0"/>
              <a:t>Output spectrum for 200 MHz, 11 cm straight section, 4 </a:t>
            </a:r>
            <a:r>
              <a:rPr lang="en-US" b="1" dirty="0" err="1"/>
              <a:t>ps</a:t>
            </a:r>
            <a:r>
              <a:rPr lang="en-US" b="1" dirty="0"/>
              <a:t>/nm/km round trip dispersion, 500 </a:t>
            </a:r>
            <a:r>
              <a:rPr lang="en-US" b="1" dirty="0" err="1"/>
              <a:t>mW</a:t>
            </a:r>
            <a:r>
              <a:rPr lang="en-US" b="1" dirty="0"/>
              <a:t> pump</a:t>
            </a:r>
          </a:p>
        </p:txBody>
      </p:sp>
      <p:grpSp>
        <p:nvGrpSpPr>
          <p:cNvPr id="21" name="Group 20">
            <a:extLst>
              <a:ext uri="{FF2B5EF4-FFF2-40B4-BE49-F238E27FC236}">
                <a16:creationId xmlns:a16="http://schemas.microsoft.com/office/drawing/2014/main" id="{03F10711-D6BD-7DF0-812B-A593FAB775BF}"/>
              </a:ext>
            </a:extLst>
          </p:cNvPr>
          <p:cNvGrpSpPr/>
          <p:nvPr/>
        </p:nvGrpSpPr>
        <p:grpSpPr>
          <a:xfrm>
            <a:off x="5190792" y="3479583"/>
            <a:ext cx="2580478" cy="1724008"/>
            <a:chOff x="6721433" y="4230867"/>
            <a:chExt cx="2761900" cy="1845216"/>
          </a:xfrm>
        </p:grpSpPr>
        <p:pic>
          <p:nvPicPr>
            <p:cNvPr id="13" name="Picture 12">
              <a:extLst>
                <a:ext uri="{FF2B5EF4-FFF2-40B4-BE49-F238E27FC236}">
                  <a16:creationId xmlns:a16="http://schemas.microsoft.com/office/drawing/2014/main" id="{269146B5-DA17-4E2E-AE7B-E67AABC2D9DB}"/>
                </a:ext>
              </a:extLst>
            </p:cNvPr>
            <p:cNvPicPr>
              <a:picLocks noChangeAspect="1"/>
            </p:cNvPicPr>
            <p:nvPr/>
          </p:nvPicPr>
          <p:blipFill>
            <a:blip r:embed="rId5"/>
            <a:stretch>
              <a:fillRect/>
            </a:stretch>
          </p:blipFill>
          <p:spPr>
            <a:xfrm>
              <a:off x="6721433" y="4230867"/>
              <a:ext cx="2514006" cy="1845216"/>
            </a:xfrm>
            <a:prstGeom prst="rect">
              <a:avLst/>
            </a:prstGeom>
          </p:spPr>
        </p:pic>
        <p:sp>
          <p:nvSpPr>
            <p:cNvPr id="15" name="TextBox 14">
              <a:extLst>
                <a:ext uri="{FF2B5EF4-FFF2-40B4-BE49-F238E27FC236}">
                  <a16:creationId xmlns:a16="http://schemas.microsoft.com/office/drawing/2014/main" id="{B9CA9286-60F8-A18A-F23C-4CF1AE56523D}"/>
                </a:ext>
              </a:extLst>
            </p:cNvPr>
            <p:cNvSpPr txBox="1"/>
            <p:nvPr/>
          </p:nvSpPr>
          <p:spPr>
            <a:xfrm>
              <a:off x="8436116" y="4679256"/>
              <a:ext cx="1047217" cy="625888"/>
            </a:xfrm>
            <a:prstGeom prst="rect">
              <a:avLst/>
            </a:prstGeom>
            <a:noFill/>
          </p:spPr>
          <p:txBody>
            <a:bodyPr wrap="square" rtlCol="0">
              <a:spAutoFit/>
            </a:bodyPr>
            <a:lstStyle/>
            <a:p>
              <a:r>
                <a:rPr lang="en-US" sz="1600" dirty="0"/>
                <a:t>not </a:t>
              </a:r>
            </a:p>
            <a:p>
              <a:r>
                <a:rPr lang="en-US" sz="1600" dirty="0"/>
                <a:t>stable</a:t>
              </a:r>
            </a:p>
          </p:txBody>
        </p:sp>
      </p:grpSp>
      <p:sp>
        <p:nvSpPr>
          <p:cNvPr id="17" name="TextBox 16">
            <a:extLst>
              <a:ext uri="{FF2B5EF4-FFF2-40B4-BE49-F238E27FC236}">
                <a16:creationId xmlns:a16="http://schemas.microsoft.com/office/drawing/2014/main" id="{13C8176B-60E9-3933-7B0C-39C2C0454006}"/>
              </a:ext>
            </a:extLst>
          </p:cNvPr>
          <p:cNvSpPr txBox="1"/>
          <p:nvPr/>
        </p:nvSpPr>
        <p:spPr>
          <a:xfrm>
            <a:off x="8047076" y="5286942"/>
            <a:ext cx="2743200" cy="830997"/>
          </a:xfrm>
          <a:prstGeom prst="rect">
            <a:avLst/>
          </a:prstGeom>
          <a:noFill/>
        </p:spPr>
        <p:txBody>
          <a:bodyPr wrap="square" rtlCol="0">
            <a:spAutoFit/>
          </a:bodyPr>
          <a:lstStyle/>
          <a:p>
            <a:r>
              <a:rPr lang="en-US" sz="1200" dirty="0">
                <a:solidFill>
                  <a:srgbClr val="00B050"/>
                </a:solidFill>
              </a:rPr>
              <a:t>Being too normal doesn’t work. However, too anomalous is not good either as a higher pump current is needed to reach the same bandwidth.</a:t>
            </a:r>
          </a:p>
        </p:txBody>
      </p:sp>
      <p:grpSp>
        <p:nvGrpSpPr>
          <p:cNvPr id="22" name="Group 21">
            <a:extLst>
              <a:ext uri="{FF2B5EF4-FFF2-40B4-BE49-F238E27FC236}">
                <a16:creationId xmlns:a16="http://schemas.microsoft.com/office/drawing/2014/main" id="{6B24A61D-47C6-BB19-742E-655ABD8EAB95}"/>
              </a:ext>
            </a:extLst>
          </p:cNvPr>
          <p:cNvGrpSpPr/>
          <p:nvPr/>
        </p:nvGrpSpPr>
        <p:grpSpPr>
          <a:xfrm>
            <a:off x="7704796" y="3479584"/>
            <a:ext cx="2566255" cy="1736230"/>
            <a:chOff x="9254859" y="4217786"/>
            <a:chExt cx="2746678" cy="1858297"/>
          </a:xfrm>
        </p:grpSpPr>
        <p:pic>
          <p:nvPicPr>
            <p:cNvPr id="14" name="Picture 13">
              <a:extLst>
                <a:ext uri="{FF2B5EF4-FFF2-40B4-BE49-F238E27FC236}">
                  <a16:creationId xmlns:a16="http://schemas.microsoft.com/office/drawing/2014/main" id="{F0CD071E-678C-C3A7-BD3E-1596A3FB3CEF}"/>
                </a:ext>
              </a:extLst>
            </p:cNvPr>
            <p:cNvPicPr>
              <a:picLocks noChangeAspect="1"/>
            </p:cNvPicPr>
            <p:nvPr/>
          </p:nvPicPr>
          <p:blipFill>
            <a:blip r:embed="rId6"/>
            <a:stretch>
              <a:fillRect/>
            </a:stretch>
          </p:blipFill>
          <p:spPr>
            <a:xfrm>
              <a:off x="9254859" y="4217786"/>
              <a:ext cx="2514006" cy="1858297"/>
            </a:xfrm>
            <a:prstGeom prst="rect">
              <a:avLst/>
            </a:prstGeom>
          </p:spPr>
        </p:pic>
        <p:sp>
          <p:nvSpPr>
            <p:cNvPr id="18" name="TextBox 17">
              <a:extLst>
                <a:ext uri="{FF2B5EF4-FFF2-40B4-BE49-F238E27FC236}">
                  <a16:creationId xmlns:a16="http://schemas.microsoft.com/office/drawing/2014/main" id="{7A8AA4D6-C257-6E66-12E1-0A7A41EC2D9A}"/>
                </a:ext>
              </a:extLst>
            </p:cNvPr>
            <p:cNvSpPr txBox="1"/>
            <p:nvPr/>
          </p:nvSpPr>
          <p:spPr>
            <a:xfrm>
              <a:off x="10954320" y="4592936"/>
              <a:ext cx="1047217" cy="338554"/>
            </a:xfrm>
            <a:prstGeom prst="rect">
              <a:avLst/>
            </a:prstGeom>
            <a:noFill/>
          </p:spPr>
          <p:txBody>
            <a:bodyPr wrap="square" rtlCol="0">
              <a:spAutoFit/>
            </a:bodyPr>
            <a:lstStyle/>
            <a:p>
              <a:r>
                <a:rPr lang="en-US" sz="1600" dirty="0"/>
                <a:t>stable</a:t>
              </a:r>
            </a:p>
          </p:txBody>
        </p:sp>
      </p:grpSp>
      <p:pic>
        <p:nvPicPr>
          <p:cNvPr id="20" name="Picture 19">
            <a:extLst>
              <a:ext uri="{FF2B5EF4-FFF2-40B4-BE49-F238E27FC236}">
                <a16:creationId xmlns:a16="http://schemas.microsoft.com/office/drawing/2014/main" id="{FEDA688B-F9FB-8E4F-3261-8BBD29D35F7E}"/>
              </a:ext>
            </a:extLst>
          </p:cNvPr>
          <p:cNvPicPr>
            <a:picLocks noChangeAspect="1"/>
          </p:cNvPicPr>
          <p:nvPr/>
        </p:nvPicPr>
        <p:blipFill>
          <a:blip r:embed="rId7"/>
          <a:stretch>
            <a:fillRect/>
          </a:stretch>
        </p:blipFill>
        <p:spPr>
          <a:xfrm>
            <a:off x="5190790" y="5121770"/>
            <a:ext cx="2754655" cy="1736230"/>
          </a:xfrm>
          <a:prstGeom prst="rect">
            <a:avLst/>
          </a:prstGeom>
        </p:spPr>
      </p:pic>
    </p:spTree>
    <p:extLst>
      <p:ext uri="{BB962C8B-B14F-4D97-AF65-F5344CB8AC3E}">
        <p14:creationId xmlns:p14="http://schemas.microsoft.com/office/powerpoint/2010/main" val="190382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0EFF-0874-0215-F994-C9C7512D2A5B}"/>
              </a:ext>
            </a:extLst>
          </p:cNvPr>
          <p:cNvSpPr>
            <a:spLocks noGrp="1"/>
          </p:cNvSpPr>
          <p:nvPr>
            <p:ph type="title"/>
          </p:nvPr>
        </p:nvSpPr>
        <p:spPr/>
        <p:txBody>
          <a:bodyPr/>
          <a:lstStyle/>
          <a:p>
            <a:r>
              <a:rPr lang="en-US" dirty="0"/>
              <a:t>200 MHz</a:t>
            </a:r>
          </a:p>
        </p:txBody>
      </p:sp>
      <p:sp>
        <p:nvSpPr>
          <p:cNvPr id="3" name="Slide Number Placeholder 2">
            <a:extLst>
              <a:ext uri="{FF2B5EF4-FFF2-40B4-BE49-F238E27FC236}">
                <a16:creationId xmlns:a16="http://schemas.microsoft.com/office/drawing/2014/main" id="{3EEC6729-D725-6619-81B8-12E40889E39D}"/>
              </a:ext>
            </a:extLst>
          </p:cNvPr>
          <p:cNvSpPr>
            <a:spLocks noGrp="1"/>
          </p:cNvSpPr>
          <p:nvPr>
            <p:ph type="sldNum" sz="quarter" idx="12"/>
          </p:nvPr>
        </p:nvSpPr>
        <p:spPr/>
        <p:txBody>
          <a:bodyPr/>
          <a:lstStyle/>
          <a:p>
            <a:fld id="{B9982081-D51A-40C8-8A41-6498517A0DD4}" type="slidenum">
              <a:rPr lang="en-US" smtClean="0"/>
              <a:t>15</a:t>
            </a:fld>
            <a:endParaRPr lang="en-US" dirty="0"/>
          </a:p>
        </p:txBody>
      </p:sp>
      <p:sp>
        <p:nvSpPr>
          <p:cNvPr id="7" name="TextBox 6">
            <a:extLst>
              <a:ext uri="{FF2B5EF4-FFF2-40B4-BE49-F238E27FC236}">
                <a16:creationId xmlns:a16="http://schemas.microsoft.com/office/drawing/2014/main" id="{E99C7153-4FFB-4194-4DE9-E592D32F9DB9}"/>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200 MHz, 4.5 </a:t>
            </a:r>
            <a:r>
              <a:rPr lang="en-US" dirty="0" err="1"/>
              <a:t>ps</a:t>
            </a:r>
            <a:r>
              <a:rPr lang="en-US" dirty="0"/>
              <a:t>/nm/km round trip</a:t>
            </a:r>
          </a:p>
          <a:p>
            <a:pPr marL="285750" indent="-285750">
              <a:buFont typeface="Arial" panose="020B0604020202020204" pitchFamily="34" charset="0"/>
              <a:buChar char="•"/>
            </a:pPr>
            <a:r>
              <a:rPr lang="en-US" dirty="0"/>
              <a:t>11 cm straight arm</a:t>
            </a:r>
          </a:p>
          <a:p>
            <a:pPr marL="742950" lvl="1" indent="-285750">
              <a:buFont typeface="Arial" panose="020B0604020202020204" pitchFamily="34" charset="0"/>
              <a:buChar char="•"/>
            </a:pPr>
            <a:r>
              <a:rPr lang="en-US" dirty="0"/>
              <a:t>accounting for: 0.7 dB insertion loss and 0.7 dB splicing loss</a:t>
            </a:r>
          </a:p>
        </p:txBody>
      </p:sp>
      <p:grpSp>
        <p:nvGrpSpPr>
          <p:cNvPr id="10" name="Group 9">
            <a:extLst>
              <a:ext uri="{FF2B5EF4-FFF2-40B4-BE49-F238E27FC236}">
                <a16:creationId xmlns:a16="http://schemas.microsoft.com/office/drawing/2014/main" id="{695B717E-1E08-54CD-B1A5-5E5893ADE1AC}"/>
              </a:ext>
            </a:extLst>
          </p:cNvPr>
          <p:cNvGrpSpPr/>
          <p:nvPr/>
        </p:nvGrpSpPr>
        <p:grpSpPr>
          <a:xfrm>
            <a:off x="129823" y="1516591"/>
            <a:ext cx="10199512" cy="3824817"/>
            <a:chOff x="0" y="980017"/>
            <a:chExt cx="12192000" cy="4572000"/>
          </a:xfrm>
        </p:grpSpPr>
        <p:grpSp>
          <p:nvGrpSpPr>
            <p:cNvPr id="6" name="Group 5">
              <a:extLst>
                <a:ext uri="{FF2B5EF4-FFF2-40B4-BE49-F238E27FC236}">
                  <a16:creationId xmlns:a16="http://schemas.microsoft.com/office/drawing/2014/main" id="{C5AA96C5-DE8C-B2A9-A849-A820D17BF538}"/>
                </a:ext>
              </a:extLst>
            </p:cNvPr>
            <p:cNvGrpSpPr/>
            <p:nvPr/>
          </p:nvGrpSpPr>
          <p:grpSpPr>
            <a:xfrm>
              <a:off x="0" y="980017"/>
              <a:ext cx="12192000" cy="4572000"/>
              <a:chOff x="746759" y="1108790"/>
              <a:chExt cx="12788950" cy="4795856"/>
            </a:xfrm>
          </p:grpSpPr>
          <p:pic>
            <p:nvPicPr>
              <p:cNvPr id="4" name="Picture 3">
                <a:extLst>
                  <a:ext uri="{FF2B5EF4-FFF2-40B4-BE49-F238E27FC236}">
                    <a16:creationId xmlns:a16="http://schemas.microsoft.com/office/drawing/2014/main" id="{FD1A35C2-3351-C6E9-DEA8-5888E65C5881}"/>
                  </a:ext>
                </a:extLst>
              </p:cNvPr>
              <p:cNvPicPr>
                <a:picLocks noChangeAspect="1"/>
              </p:cNvPicPr>
              <p:nvPr/>
            </p:nvPicPr>
            <p:blipFill>
              <a:blip r:embed="rId2"/>
              <a:stretch>
                <a:fillRect/>
              </a:stretch>
            </p:blipFill>
            <p:spPr>
              <a:xfrm>
                <a:off x="746759" y="1108790"/>
                <a:ext cx="6394475" cy="4795856"/>
              </a:xfrm>
              <a:prstGeom prst="rect">
                <a:avLst/>
              </a:prstGeom>
            </p:spPr>
          </p:pic>
          <p:pic>
            <p:nvPicPr>
              <p:cNvPr id="5" name="Picture 4">
                <a:extLst>
                  <a:ext uri="{FF2B5EF4-FFF2-40B4-BE49-F238E27FC236}">
                    <a16:creationId xmlns:a16="http://schemas.microsoft.com/office/drawing/2014/main" id="{4E04ED0E-A550-E3D2-A3D6-430370935A1C}"/>
                  </a:ext>
                </a:extLst>
              </p:cNvPr>
              <p:cNvPicPr>
                <a:picLocks noChangeAspect="1"/>
              </p:cNvPicPr>
              <p:nvPr/>
            </p:nvPicPr>
            <p:blipFill>
              <a:blip r:embed="rId3"/>
              <a:stretch>
                <a:fillRect/>
              </a:stretch>
            </p:blipFill>
            <p:spPr>
              <a:xfrm>
                <a:off x="7141234" y="1108790"/>
                <a:ext cx="6394475" cy="4795856"/>
              </a:xfrm>
              <a:prstGeom prst="rect">
                <a:avLst/>
              </a:prstGeom>
            </p:spPr>
          </p:pic>
        </p:grpSp>
        <p:sp>
          <p:nvSpPr>
            <p:cNvPr id="8" name="TextBox 7">
              <a:extLst>
                <a:ext uri="{FF2B5EF4-FFF2-40B4-BE49-F238E27FC236}">
                  <a16:creationId xmlns:a16="http://schemas.microsoft.com/office/drawing/2014/main" id="{010929FC-9381-E950-3DEC-DBB4509D5E9A}"/>
                </a:ext>
              </a:extLst>
            </p:cNvPr>
            <p:cNvSpPr txBox="1"/>
            <p:nvPr/>
          </p:nvSpPr>
          <p:spPr>
            <a:xfrm>
              <a:off x="1938866" y="1405466"/>
              <a:ext cx="990600" cy="646331"/>
            </a:xfrm>
            <a:prstGeom prst="rect">
              <a:avLst/>
            </a:prstGeom>
            <a:noFill/>
          </p:spPr>
          <p:txBody>
            <a:bodyPr wrap="square" rtlCol="0">
              <a:spAutoFit/>
            </a:bodyPr>
            <a:lstStyle/>
            <a:p>
              <a:r>
                <a:rPr lang="en-US" sz="1400" dirty="0"/>
                <a:t>400 </a:t>
              </a:r>
              <a:r>
                <a:rPr lang="en-US" sz="1400" dirty="0" err="1"/>
                <a:t>mW</a:t>
              </a:r>
              <a:r>
                <a:rPr lang="en-US" sz="1400" dirty="0"/>
                <a:t> pump</a:t>
              </a:r>
            </a:p>
          </p:txBody>
        </p:sp>
        <p:sp>
          <p:nvSpPr>
            <p:cNvPr id="9" name="TextBox 8">
              <a:extLst>
                <a:ext uri="{FF2B5EF4-FFF2-40B4-BE49-F238E27FC236}">
                  <a16:creationId xmlns:a16="http://schemas.microsoft.com/office/drawing/2014/main" id="{C7D57701-04F1-D7FE-BAD4-4AF9FB5CF2CE}"/>
                </a:ext>
              </a:extLst>
            </p:cNvPr>
            <p:cNvSpPr txBox="1"/>
            <p:nvPr/>
          </p:nvSpPr>
          <p:spPr>
            <a:xfrm>
              <a:off x="8001001" y="1405466"/>
              <a:ext cx="1024464" cy="646331"/>
            </a:xfrm>
            <a:prstGeom prst="rect">
              <a:avLst/>
            </a:prstGeom>
            <a:noFill/>
          </p:spPr>
          <p:txBody>
            <a:bodyPr wrap="square" rtlCol="0">
              <a:spAutoFit/>
            </a:bodyPr>
            <a:lstStyle/>
            <a:p>
              <a:r>
                <a:rPr lang="en-US" sz="1400" dirty="0"/>
                <a:t>450 </a:t>
              </a:r>
              <a:r>
                <a:rPr lang="en-US" sz="1400" dirty="0" err="1"/>
                <a:t>mW</a:t>
              </a:r>
              <a:r>
                <a:rPr lang="en-US" sz="1400" dirty="0"/>
                <a:t> pump</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0BDFAC-4028-DFE8-FB4B-616846733CDC}"/>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590BDFAC-4028-DFE8-FB4B-616846733CDC}"/>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0E6A858-D012-F0F8-9290-A03211FEE510}"/>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3" name="TextBox 12">
                <a:extLst>
                  <a:ext uri="{FF2B5EF4-FFF2-40B4-BE49-F238E27FC236}">
                    <a16:creationId xmlns:a16="http://schemas.microsoft.com/office/drawing/2014/main" id="{C0E6A858-D012-F0F8-9290-A03211FEE510}"/>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A3C9E243-9754-72AB-CB7C-3A6B061E51DB}"/>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3070F9-4288-4113-703A-DCB474D8F8E2}"/>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284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5767-C0B7-764A-87A3-93D09B3493E6}"/>
              </a:ext>
            </a:extLst>
          </p:cNvPr>
          <p:cNvSpPr>
            <a:spLocks noGrp="1"/>
          </p:cNvSpPr>
          <p:nvPr>
            <p:ph type="title"/>
          </p:nvPr>
        </p:nvSpPr>
        <p:spPr/>
        <p:txBody>
          <a:bodyPr/>
          <a:lstStyle/>
          <a:p>
            <a:r>
              <a:rPr lang="en-US" dirty="0"/>
              <a:t>100 MHz</a:t>
            </a:r>
          </a:p>
        </p:txBody>
      </p:sp>
      <p:sp>
        <p:nvSpPr>
          <p:cNvPr id="3" name="Slide Number Placeholder 2">
            <a:extLst>
              <a:ext uri="{FF2B5EF4-FFF2-40B4-BE49-F238E27FC236}">
                <a16:creationId xmlns:a16="http://schemas.microsoft.com/office/drawing/2014/main" id="{EBEFB8EE-5343-108E-9E2D-5FA6121D93BA}"/>
              </a:ext>
            </a:extLst>
          </p:cNvPr>
          <p:cNvSpPr>
            <a:spLocks noGrp="1"/>
          </p:cNvSpPr>
          <p:nvPr>
            <p:ph type="sldNum" sz="quarter" idx="12"/>
          </p:nvPr>
        </p:nvSpPr>
        <p:spPr/>
        <p:txBody>
          <a:bodyPr/>
          <a:lstStyle/>
          <a:p>
            <a:fld id="{B9982081-D51A-40C8-8A41-6498517A0DD4}" type="slidenum">
              <a:rPr lang="en-US" smtClean="0"/>
              <a:t>16</a:t>
            </a:fld>
            <a:endParaRPr lang="en-US"/>
          </a:p>
        </p:txBody>
      </p:sp>
      <p:sp>
        <p:nvSpPr>
          <p:cNvPr id="10" name="TextBox 9">
            <a:extLst>
              <a:ext uri="{FF2B5EF4-FFF2-40B4-BE49-F238E27FC236}">
                <a16:creationId xmlns:a16="http://schemas.microsoft.com/office/drawing/2014/main" id="{F957740D-46B4-7360-9941-8C60ED3B610C}"/>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100 MHz, 3.5 </a:t>
            </a:r>
            <a:r>
              <a:rPr lang="en-US" dirty="0" err="1"/>
              <a:t>ps</a:t>
            </a:r>
            <a:r>
              <a:rPr lang="en-US" dirty="0"/>
              <a:t>/nm/km round trip</a:t>
            </a:r>
          </a:p>
          <a:p>
            <a:pPr marL="285750" indent="-285750">
              <a:buFont typeface="Arial" panose="020B0604020202020204" pitchFamily="34" charset="0"/>
              <a:buChar char="•"/>
            </a:pPr>
            <a:r>
              <a:rPr lang="en-US" dirty="0"/>
              <a:t>15 cm straight arm</a:t>
            </a:r>
          </a:p>
          <a:p>
            <a:pPr marL="742950" lvl="1" indent="-285750">
              <a:buFont typeface="Arial" panose="020B0604020202020204" pitchFamily="34" charset="0"/>
              <a:buChar char="•"/>
            </a:pPr>
            <a:r>
              <a:rPr lang="en-US" dirty="0"/>
              <a:t>accounting for: 0.7 dB insertion loss and 0.7 dB splicing loss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A9181A-7B64-C617-7530-EB0706B2076D}"/>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E7A9181A-7B64-C617-7530-EB0706B2076D}"/>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51138E-6AB5-DF80-871F-81AB4ED69F1C}"/>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2" name="TextBox 11">
                <a:extLst>
                  <a:ext uri="{FF2B5EF4-FFF2-40B4-BE49-F238E27FC236}">
                    <a16:creationId xmlns:a16="http://schemas.microsoft.com/office/drawing/2014/main" id="{FE51138E-6AB5-DF80-871F-81AB4ED69F1C}"/>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39ED3A8-388C-F6A9-CF93-75366CCC3E8E}"/>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A14D14-E3A2-078C-D610-B6072D2E93DB}"/>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6DB8C7-753E-99DF-71EB-5404CE4D0C87}"/>
              </a:ext>
            </a:extLst>
          </p:cNvPr>
          <p:cNvSpPr txBox="1"/>
          <p:nvPr/>
        </p:nvSpPr>
        <p:spPr>
          <a:xfrm>
            <a:off x="1629832" y="1832213"/>
            <a:ext cx="1117600" cy="523220"/>
          </a:xfrm>
          <a:prstGeom prst="rect">
            <a:avLst/>
          </a:prstGeom>
          <a:noFill/>
        </p:spPr>
        <p:txBody>
          <a:bodyPr wrap="square" rtlCol="0">
            <a:spAutoFit/>
          </a:bodyPr>
          <a:lstStyle/>
          <a:p>
            <a:r>
              <a:rPr lang="en-US" sz="1400" dirty="0"/>
              <a:t>60 </a:t>
            </a:r>
            <a:r>
              <a:rPr lang="en-US" sz="1400" dirty="0" err="1"/>
              <a:t>mW</a:t>
            </a:r>
            <a:r>
              <a:rPr lang="en-US" sz="1400" dirty="0"/>
              <a:t> pump</a:t>
            </a:r>
          </a:p>
        </p:txBody>
      </p:sp>
      <p:sp>
        <p:nvSpPr>
          <p:cNvPr id="16" name="TextBox 15">
            <a:extLst>
              <a:ext uri="{FF2B5EF4-FFF2-40B4-BE49-F238E27FC236}">
                <a16:creationId xmlns:a16="http://schemas.microsoft.com/office/drawing/2014/main" id="{5AB02D45-AD8A-F52C-6F0A-4C2214F95F90}"/>
              </a:ext>
            </a:extLst>
          </p:cNvPr>
          <p:cNvSpPr txBox="1"/>
          <p:nvPr/>
        </p:nvSpPr>
        <p:spPr>
          <a:xfrm>
            <a:off x="6769098" y="1832213"/>
            <a:ext cx="1117600" cy="523220"/>
          </a:xfrm>
          <a:prstGeom prst="rect">
            <a:avLst/>
          </a:prstGeom>
          <a:noFill/>
        </p:spPr>
        <p:txBody>
          <a:bodyPr wrap="square" rtlCol="0">
            <a:spAutoFit/>
          </a:bodyPr>
          <a:lstStyle/>
          <a:p>
            <a:r>
              <a:rPr lang="en-US" sz="1400" dirty="0"/>
              <a:t>75 </a:t>
            </a:r>
            <a:r>
              <a:rPr lang="en-US" sz="1400" dirty="0" err="1"/>
              <a:t>mW</a:t>
            </a:r>
            <a:r>
              <a:rPr lang="en-US" sz="1400" dirty="0"/>
              <a:t> pump</a:t>
            </a:r>
          </a:p>
        </p:txBody>
      </p:sp>
      <p:grpSp>
        <p:nvGrpSpPr>
          <p:cNvPr id="4" name="Group 3">
            <a:extLst>
              <a:ext uri="{FF2B5EF4-FFF2-40B4-BE49-F238E27FC236}">
                <a16:creationId xmlns:a16="http://schemas.microsoft.com/office/drawing/2014/main" id="{D2BBD3ED-669D-F343-4EB5-23AC12D502BA}"/>
              </a:ext>
            </a:extLst>
          </p:cNvPr>
          <p:cNvGrpSpPr/>
          <p:nvPr/>
        </p:nvGrpSpPr>
        <p:grpSpPr>
          <a:xfrm>
            <a:off x="130635" y="1511141"/>
            <a:ext cx="10199510" cy="3824817"/>
            <a:chOff x="160866" y="1028699"/>
            <a:chExt cx="15544800" cy="5829301"/>
          </a:xfrm>
        </p:grpSpPr>
        <p:pic>
          <p:nvPicPr>
            <p:cNvPr id="5" name="Picture 4">
              <a:extLst>
                <a:ext uri="{FF2B5EF4-FFF2-40B4-BE49-F238E27FC236}">
                  <a16:creationId xmlns:a16="http://schemas.microsoft.com/office/drawing/2014/main" id="{17A94417-5EBD-6B7D-80FC-23185A4696FB}"/>
                </a:ext>
              </a:extLst>
            </p:cNvPr>
            <p:cNvPicPr>
              <a:picLocks noChangeAspect="1"/>
            </p:cNvPicPr>
            <p:nvPr/>
          </p:nvPicPr>
          <p:blipFill>
            <a:blip r:embed="rId6"/>
            <a:stretch>
              <a:fillRect/>
            </a:stretch>
          </p:blipFill>
          <p:spPr>
            <a:xfrm>
              <a:off x="160866" y="1028700"/>
              <a:ext cx="7772400" cy="5829300"/>
            </a:xfrm>
            <a:prstGeom prst="rect">
              <a:avLst/>
            </a:prstGeom>
          </p:spPr>
        </p:pic>
        <p:pic>
          <p:nvPicPr>
            <p:cNvPr id="6" name="Picture 5">
              <a:extLst>
                <a:ext uri="{FF2B5EF4-FFF2-40B4-BE49-F238E27FC236}">
                  <a16:creationId xmlns:a16="http://schemas.microsoft.com/office/drawing/2014/main" id="{79DF6768-8063-4490-CE31-C670D1BE1472}"/>
                </a:ext>
              </a:extLst>
            </p:cNvPr>
            <p:cNvPicPr>
              <a:picLocks noChangeAspect="1"/>
            </p:cNvPicPr>
            <p:nvPr/>
          </p:nvPicPr>
          <p:blipFill>
            <a:blip r:embed="rId7"/>
            <a:stretch>
              <a:fillRect/>
            </a:stretch>
          </p:blipFill>
          <p:spPr>
            <a:xfrm>
              <a:off x="7933266" y="1028699"/>
              <a:ext cx="7772400" cy="5829300"/>
            </a:xfrm>
            <a:prstGeom prst="rect">
              <a:avLst/>
            </a:prstGeom>
          </p:spPr>
        </p:pic>
      </p:grpSp>
    </p:spTree>
    <p:extLst>
      <p:ext uri="{BB962C8B-B14F-4D97-AF65-F5344CB8AC3E}">
        <p14:creationId xmlns:p14="http://schemas.microsoft.com/office/powerpoint/2010/main" val="342292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3E3B-B31A-4BFA-2DF6-DCE77E19E8F6}"/>
              </a:ext>
            </a:extLst>
          </p:cNvPr>
          <p:cNvSpPr>
            <a:spLocks noGrp="1"/>
          </p:cNvSpPr>
          <p:nvPr>
            <p:ph type="title"/>
          </p:nvPr>
        </p:nvSpPr>
        <p:spPr/>
        <p:txBody>
          <a:bodyPr/>
          <a:lstStyle/>
          <a:p>
            <a:r>
              <a:rPr lang="en-US" dirty="0"/>
              <a:t>Length of straight section is important</a:t>
            </a:r>
          </a:p>
        </p:txBody>
      </p:sp>
      <p:sp>
        <p:nvSpPr>
          <p:cNvPr id="3" name="Slide Number Placeholder 2">
            <a:extLst>
              <a:ext uri="{FF2B5EF4-FFF2-40B4-BE49-F238E27FC236}">
                <a16:creationId xmlns:a16="http://schemas.microsoft.com/office/drawing/2014/main" id="{BCD2728D-841A-A24A-2A60-E66224E4E59D}"/>
              </a:ext>
            </a:extLst>
          </p:cNvPr>
          <p:cNvSpPr>
            <a:spLocks noGrp="1"/>
          </p:cNvSpPr>
          <p:nvPr>
            <p:ph type="sldNum" sz="quarter" idx="12"/>
          </p:nvPr>
        </p:nvSpPr>
        <p:spPr/>
        <p:txBody>
          <a:bodyPr/>
          <a:lstStyle/>
          <a:p>
            <a:fld id="{B9982081-D51A-40C8-8A41-6498517A0DD4}" type="slidenum">
              <a:rPr lang="en-US" smtClean="0"/>
              <a:t>17</a:t>
            </a:fld>
            <a:endParaRPr lang="en-US"/>
          </a:p>
        </p:txBody>
      </p:sp>
      <p:grpSp>
        <p:nvGrpSpPr>
          <p:cNvPr id="7" name="Group 6">
            <a:extLst>
              <a:ext uri="{FF2B5EF4-FFF2-40B4-BE49-F238E27FC236}">
                <a16:creationId xmlns:a16="http://schemas.microsoft.com/office/drawing/2014/main" id="{BC457F54-4A02-AA8B-7901-5B94DA6ECFE2}"/>
              </a:ext>
            </a:extLst>
          </p:cNvPr>
          <p:cNvGrpSpPr/>
          <p:nvPr/>
        </p:nvGrpSpPr>
        <p:grpSpPr>
          <a:xfrm>
            <a:off x="0" y="1066799"/>
            <a:ext cx="12192000" cy="3048000"/>
            <a:chOff x="0" y="1028699"/>
            <a:chExt cx="23317200" cy="5829300"/>
          </a:xfrm>
        </p:grpSpPr>
        <p:pic>
          <p:nvPicPr>
            <p:cNvPr id="4" name="Picture 3">
              <a:extLst>
                <a:ext uri="{FF2B5EF4-FFF2-40B4-BE49-F238E27FC236}">
                  <a16:creationId xmlns:a16="http://schemas.microsoft.com/office/drawing/2014/main" id="{E8E9631A-F47D-53BE-D431-21BAA2F4C468}"/>
                </a:ext>
              </a:extLst>
            </p:cNvPr>
            <p:cNvPicPr>
              <a:picLocks noChangeAspect="1"/>
            </p:cNvPicPr>
            <p:nvPr/>
          </p:nvPicPr>
          <p:blipFill>
            <a:blip r:embed="rId2"/>
            <a:stretch>
              <a:fillRect/>
            </a:stretch>
          </p:blipFill>
          <p:spPr>
            <a:xfrm>
              <a:off x="0" y="1028699"/>
              <a:ext cx="7772400" cy="5829300"/>
            </a:xfrm>
            <a:prstGeom prst="rect">
              <a:avLst/>
            </a:prstGeom>
          </p:spPr>
        </p:pic>
        <p:pic>
          <p:nvPicPr>
            <p:cNvPr id="5" name="Picture 4">
              <a:extLst>
                <a:ext uri="{FF2B5EF4-FFF2-40B4-BE49-F238E27FC236}">
                  <a16:creationId xmlns:a16="http://schemas.microsoft.com/office/drawing/2014/main" id="{26FD56AE-5D72-3044-B916-8AC18C8E9A1D}"/>
                </a:ext>
              </a:extLst>
            </p:cNvPr>
            <p:cNvPicPr>
              <a:picLocks noChangeAspect="1"/>
            </p:cNvPicPr>
            <p:nvPr/>
          </p:nvPicPr>
          <p:blipFill>
            <a:blip r:embed="rId3"/>
            <a:stretch>
              <a:fillRect/>
            </a:stretch>
          </p:blipFill>
          <p:spPr>
            <a:xfrm>
              <a:off x="7772400" y="1028699"/>
              <a:ext cx="7772400" cy="5829300"/>
            </a:xfrm>
            <a:prstGeom prst="rect">
              <a:avLst/>
            </a:prstGeom>
          </p:spPr>
        </p:pic>
        <p:pic>
          <p:nvPicPr>
            <p:cNvPr id="6" name="Picture 5">
              <a:extLst>
                <a:ext uri="{FF2B5EF4-FFF2-40B4-BE49-F238E27FC236}">
                  <a16:creationId xmlns:a16="http://schemas.microsoft.com/office/drawing/2014/main" id="{9296765C-F11C-929B-252E-885BDE800D75}"/>
                </a:ext>
              </a:extLst>
            </p:cNvPr>
            <p:cNvPicPr>
              <a:picLocks noChangeAspect="1"/>
            </p:cNvPicPr>
            <p:nvPr/>
          </p:nvPicPr>
          <p:blipFill>
            <a:blip r:embed="rId4"/>
            <a:stretch>
              <a:fillRect/>
            </a:stretch>
          </p:blipFill>
          <p:spPr>
            <a:xfrm>
              <a:off x="15544800" y="1028699"/>
              <a:ext cx="7772400" cy="5829300"/>
            </a:xfrm>
            <a:prstGeom prst="rect">
              <a:avLst/>
            </a:prstGeom>
          </p:spPr>
        </p:pic>
      </p:grpSp>
      <p:sp>
        <p:nvSpPr>
          <p:cNvPr id="9" name="TextBox 8">
            <a:extLst>
              <a:ext uri="{FF2B5EF4-FFF2-40B4-BE49-F238E27FC236}">
                <a16:creationId xmlns:a16="http://schemas.microsoft.com/office/drawing/2014/main" id="{D7FA7EEC-E65F-B531-CFE6-D2FD4186C88A}"/>
              </a:ext>
            </a:extLst>
          </p:cNvPr>
          <p:cNvSpPr txBox="1"/>
          <p:nvPr/>
        </p:nvSpPr>
        <p:spPr>
          <a:xfrm>
            <a:off x="669929" y="4258733"/>
            <a:ext cx="3394071" cy="369332"/>
          </a:xfrm>
          <a:prstGeom prst="rect">
            <a:avLst/>
          </a:prstGeom>
          <a:noFill/>
        </p:spPr>
        <p:txBody>
          <a:bodyPr wrap="none" rtlCol="0">
            <a:spAutoFit/>
          </a:bodyPr>
          <a:lstStyle/>
          <a:p>
            <a:r>
              <a:rPr lang="en-US" dirty="0"/>
              <a:t>15 cm straight section @ 100 MHz</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47A671-05DA-CE0A-5FAD-F72B0B82413F}"/>
                  </a:ext>
                </a:extLst>
              </p:cNvPr>
              <p:cNvSpPr txBox="1"/>
              <p:nvPr/>
            </p:nvSpPr>
            <p:spPr>
              <a:xfrm>
                <a:off x="413741" y="4771999"/>
                <a:ext cx="7900526" cy="1815882"/>
              </a:xfrm>
              <a:prstGeom prst="rect">
                <a:avLst/>
              </a:prstGeom>
              <a:noFill/>
            </p:spPr>
            <p:txBody>
              <a:bodyPr wrap="square" rtlCol="0">
                <a:spAutoFit/>
              </a:bodyPr>
              <a:lstStyle/>
              <a:p>
                <a:r>
                  <a:rPr lang="en-US" sz="1400" dirty="0"/>
                  <a:t>I can’t quite pin down the effect of elongating the straight section</a:t>
                </a:r>
              </a:p>
              <a:p>
                <a:pPr marL="285750" indent="-285750">
                  <a:buFont typeface="Arial" panose="020B0604020202020204" pitchFamily="34" charset="0"/>
                  <a:buChar char="•"/>
                </a:pPr>
                <a:r>
                  <a:rPr lang="en-US" sz="1400" dirty="0"/>
                  <a:t>I think it has a similar effect as pushing the cavity more anomalous, even if the round-trip dispersion is kept the same?</a:t>
                </a:r>
              </a:p>
              <a:p>
                <a:pPr marL="285750" indent="-285750">
                  <a:buFont typeface="Arial" panose="020B0604020202020204" pitchFamily="34" charset="0"/>
                  <a:buChar char="•"/>
                </a:pPr>
                <a:r>
                  <a:rPr lang="en-US" sz="1400" dirty="0"/>
                  <a:t>Each simulation takes </a:t>
                </a:r>
                <a14:m>
                  <m:oMath xmlns:m="http://schemas.openxmlformats.org/officeDocument/2006/math">
                    <m:r>
                      <a:rPr lang="en-US" sz="1400" b="0" i="1" smtClean="0">
                        <a:latin typeface="Cambria Math" panose="02040503050406030204" pitchFamily="18" charset="0"/>
                      </a:rPr>
                      <m:t>~</m:t>
                    </m:r>
                  </m:oMath>
                </a14:m>
                <a:r>
                  <a:rPr lang="en-US" sz="1400" dirty="0"/>
                  <a:t> 5 – 7 min, so I haven’t tested parameters thoroughly, but at 100 MHz I think I can push the straight section to around 30 cm. Whereas, for 200 MHz, I have a hard time reaching stability with any straight section longer than </a:t>
                </a:r>
                <a14:m>
                  <m:oMath xmlns:m="http://schemas.openxmlformats.org/officeDocument/2006/math">
                    <m:r>
                      <a:rPr lang="en-US" sz="1400" b="0" i="1" smtClean="0">
                        <a:latin typeface="Cambria Math" panose="02040503050406030204" pitchFamily="18" charset="0"/>
                      </a:rPr>
                      <m:t>~</m:t>
                    </m:r>
                  </m:oMath>
                </a14:m>
                <a:r>
                  <a:rPr lang="en-US" sz="1400" dirty="0"/>
                  <a:t>11 cm</a:t>
                </a:r>
              </a:p>
              <a:p>
                <a:pPr marL="742950" lvl="1" indent="-285750">
                  <a:buFont typeface="Arial" panose="020B0604020202020204" pitchFamily="34" charset="0"/>
                  <a:buChar char="•"/>
                </a:pPr>
                <a:r>
                  <a:rPr lang="en-US" sz="1400" dirty="0">
                    <a:solidFill>
                      <a:srgbClr val="00B0F0"/>
                    </a:solidFill>
                  </a:rPr>
                  <a:t>This is different than what I was doing experimentally, where I thought only the </a:t>
                </a:r>
                <a:r>
                  <a:rPr lang="en-US" sz="1400" i="1" dirty="0">
                    <a:solidFill>
                      <a:srgbClr val="00B0F0"/>
                    </a:solidFill>
                  </a:rPr>
                  <a:t>total</a:t>
                </a:r>
                <a:r>
                  <a:rPr lang="en-US" sz="1400" dirty="0">
                    <a:solidFill>
                      <a:srgbClr val="00B0F0"/>
                    </a:solidFill>
                  </a:rPr>
                  <a:t> round trip dispersion mattered. I think it turns out different lengths of straight section has a big effect.</a:t>
                </a:r>
              </a:p>
            </p:txBody>
          </p:sp>
        </mc:Choice>
        <mc:Fallback xmlns="">
          <p:sp>
            <p:nvSpPr>
              <p:cNvPr id="12" name="TextBox 11">
                <a:extLst>
                  <a:ext uri="{FF2B5EF4-FFF2-40B4-BE49-F238E27FC236}">
                    <a16:creationId xmlns:a16="http://schemas.microsoft.com/office/drawing/2014/main" id="{9C47A671-05DA-CE0A-5FAD-F72B0B82413F}"/>
                  </a:ext>
                </a:extLst>
              </p:cNvPr>
              <p:cNvSpPr txBox="1">
                <a:spLocks noRot="1" noChangeAspect="1" noMove="1" noResize="1" noEditPoints="1" noAdjustHandles="1" noChangeArrowheads="1" noChangeShapeType="1" noTextEdit="1"/>
              </p:cNvSpPr>
              <p:nvPr/>
            </p:nvSpPr>
            <p:spPr>
              <a:xfrm>
                <a:off x="413741" y="4771999"/>
                <a:ext cx="7900526" cy="1815882"/>
              </a:xfrm>
              <a:prstGeom prst="rect">
                <a:avLst/>
              </a:prstGeom>
              <a:blipFill>
                <a:blip r:embed="rId5"/>
                <a:stretch>
                  <a:fillRect l="-161" t="-694" b="-347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9BB71AD-AABD-D7BF-6E1A-853CF14F913A}"/>
              </a:ext>
            </a:extLst>
          </p:cNvPr>
          <p:cNvSpPr txBox="1"/>
          <p:nvPr/>
        </p:nvSpPr>
        <p:spPr>
          <a:xfrm>
            <a:off x="4733929" y="4258733"/>
            <a:ext cx="3394071" cy="369332"/>
          </a:xfrm>
          <a:prstGeom prst="rect">
            <a:avLst/>
          </a:prstGeom>
          <a:noFill/>
        </p:spPr>
        <p:txBody>
          <a:bodyPr wrap="none" rtlCol="0">
            <a:spAutoFit/>
          </a:bodyPr>
          <a:lstStyle/>
          <a:p>
            <a:r>
              <a:rPr lang="en-US" dirty="0"/>
              <a:t>20 cm straight section @ 100 MHz</a:t>
            </a:r>
          </a:p>
        </p:txBody>
      </p:sp>
      <p:sp>
        <p:nvSpPr>
          <p:cNvPr id="14" name="TextBox 13">
            <a:extLst>
              <a:ext uri="{FF2B5EF4-FFF2-40B4-BE49-F238E27FC236}">
                <a16:creationId xmlns:a16="http://schemas.microsoft.com/office/drawing/2014/main" id="{166F7FF0-9194-788E-1D26-113C9359D440}"/>
              </a:ext>
            </a:extLst>
          </p:cNvPr>
          <p:cNvSpPr txBox="1"/>
          <p:nvPr/>
        </p:nvSpPr>
        <p:spPr>
          <a:xfrm>
            <a:off x="8610600" y="4258733"/>
            <a:ext cx="3394071" cy="369332"/>
          </a:xfrm>
          <a:prstGeom prst="rect">
            <a:avLst/>
          </a:prstGeom>
          <a:noFill/>
        </p:spPr>
        <p:txBody>
          <a:bodyPr wrap="none" rtlCol="0">
            <a:spAutoFit/>
          </a:bodyPr>
          <a:lstStyle/>
          <a:p>
            <a:r>
              <a:rPr lang="en-US" dirty="0"/>
              <a:t>30 cm straight section @ 100 MHz</a:t>
            </a:r>
          </a:p>
        </p:txBody>
      </p:sp>
    </p:spTree>
    <p:extLst>
      <p:ext uri="{BB962C8B-B14F-4D97-AF65-F5344CB8AC3E}">
        <p14:creationId xmlns:p14="http://schemas.microsoft.com/office/powerpoint/2010/main" val="2155446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9DED-70B1-2BB2-B748-D43AC2DCF3E3}"/>
              </a:ext>
            </a:extLst>
          </p:cNvPr>
          <p:cNvSpPr>
            <a:spLocks noGrp="1"/>
          </p:cNvSpPr>
          <p:nvPr>
            <p:ph type="title"/>
          </p:nvPr>
        </p:nvSpPr>
        <p:spPr/>
        <p:txBody>
          <a:bodyPr>
            <a:normAutofit fontScale="90000"/>
          </a:bodyPr>
          <a:lstStyle/>
          <a:p>
            <a:r>
              <a:rPr lang="en-US" dirty="0"/>
              <a:t>200 MHz with ER 110 normal + ER 80 anomalous</a:t>
            </a:r>
          </a:p>
        </p:txBody>
      </p:sp>
      <p:sp>
        <p:nvSpPr>
          <p:cNvPr id="3" name="Slide Number Placeholder 2">
            <a:extLst>
              <a:ext uri="{FF2B5EF4-FFF2-40B4-BE49-F238E27FC236}">
                <a16:creationId xmlns:a16="http://schemas.microsoft.com/office/drawing/2014/main" id="{0B3B2949-A2F6-0BCD-0551-86B649C23A1F}"/>
              </a:ext>
            </a:extLst>
          </p:cNvPr>
          <p:cNvSpPr>
            <a:spLocks noGrp="1"/>
          </p:cNvSpPr>
          <p:nvPr>
            <p:ph type="sldNum" sz="quarter" idx="12"/>
          </p:nvPr>
        </p:nvSpPr>
        <p:spPr/>
        <p:txBody>
          <a:bodyPr/>
          <a:lstStyle/>
          <a:p>
            <a:fld id="{B9982081-D51A-40C8-8A41-6498517A0DD4}" type="slidenum">
              <a:rPr lang="en-US" smtClean="0"/>
              <a:t>18</a:t>
            </a:fld>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C9F5A3B-A1A3-B9F8-1218-CB92B6DD3225}"/>
                  </a:ext>
                </a:extLst>
              </p:cNvPr>
              <p:cNvSpPr txBox="1"/>
              <p:nvPr/>
            </p:nvSpPr>
            <p:spPr>
              <a:xfrm>
                <a:off x="659422" y="1011114"/>
                <a:ext cx="11113478" cy="523220"/>
              </a:xfrm>
              <a:prstGeom prst="rect">
                <a:avLst/>
              </a:prstGeom>
              <a:noFill/>
            </p:spPr>
            <p:txBody>
              <a:bodyPr wrap="square" rtlCol="0">
                <a:spAutoFit/>
              </a:bodyPr>
              <a:lstStyle/>
              <a:p>
                <a:r>
                  <a:rPr lang="en-US" sz="1400" dirty="0"/>
                  <a:t>Typically when you mode-lock, I think you start out with the broadest supported spectrum with the given dispersion, and then narrow some as you tune down the pump current. The goal is to push the broadest spectra below </a:t>
                </a:r>
                <a14:m>
                  <m:oMath xmlns:m="http://schemas.openxmlformats.org/officeDocument/2006/math">
                    <m:r>
                      <a:rPr lang="en-US" sz="1400" b="0" i="1" smtClean="0">
                        <a:latin typeface="Cambria Math" panose="02040503050406030204" pitchFamily="18" charset="0"/>
                      </a:rPr>
                      <m:t>~</m:t>
                    </m:r>
                  </m:oMath>
                </a14:m>
                <a:r>
                  <a:rPr lang="en-US" sz="1400" dirty="0"/>
                  <a:t>500 </a:t>
                </a:r>
                <a:r>
                  <a:rPr lang="en-US" sz="1400" dirty="0" err="1"/>
                  <a:t>mW</a:t>
                </a:r>
                <a:r>
                  <a:rPr lang="en-US" sz="1400" dirty="0"/>
                  <a:t> pump in the EDF. </a:t>
                </a:r>
              </a:p>
            </p:txBody>
          </p:sp>
        </mc:Choice>
        <mc:Fallback>
          <p:sp>
            <p:nvSpPr>
              <p:cNvPr id="4" name="TextBox 3">
                <a:extLst>
                  <a:ext uri="{FF2B5EF4-FFF2-40B4-BE49-F238E27FC236}">
                    <a16:creationId xmlns:a16="http://schemas.microsoft.com/office/drawing/2014/main" id="{2C9F5A3B-A1A3-B9F8-1218-CB92B6DD3225}"/>
                  </a:ext>
                </a:extLst>
              </p:cNvPr>
              <p:cNvSpPr txBox="1">
                <a:spLocks noRot="1" noChangeAspect="1" noMove="1" noResize="1" noEditPoints="1" noAdjustHandles="1" noChangeArrowheads="1" noChangeShapeType="1" noTextEdit="1"/>
              </p:cNvSpPr>
              <p:nvPr/>
            </p:nvSpPr>
            <p:spPr>
              <a:xfrm>
                <a:off x="659422" y="1011114"/>
                <a:ext cx="11113478" cy="523220"/>
              </a:xfrm>
              <a:prstGeom prst="rect">
                <a:avLst/>
              </a:prstGeom>
              <a:blipFill>
                <a:blip r:embed="rId3"/>
                <a:stretch>
                  <a:fillRect l="-114" t="-2381" b="-1190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A0F8B76-8781-753E-7926-BB981B59C6DC}"/>
              </a:ext>
            </a:extLst>
          </p:cNvPr>
          <p:cNvSpPr txBox="1"/>
          <p:nvPr/>
        </p:nvSpPr>
        <p:spPr>
          <a:xfrm>
            <a:off x="509953" y="1534334"/>
            <a:ext cx="10761785"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Propagation with the pump needs to have higher pulse energy in the normal section, so the order of normal </a:t>
            </a:r>
            <a:r>
              <a:rPr lang="en-US" sz="1400" dirty="0" err="1"/>
              <a:t>edf</a:t>
            </a:r>
            <a:r>
              <a:rPr lang="en-US" sz="1400" dirty="0"/>
              <a:t> and anomalous </a:t>
            </a:r>
            <a:r>
              <a:rPr lang="en-US" sz="1400" dirty="0" err="1"/>
              <a:t>edf</a:t>
            </a:r>
            <a:r>
              <a:rPr lang="en-US" sz="1400" dirty="0"/>
              <a:t> matters. Reversing the order causes the pulse to never stabilize.</a:t>
            </a:r>
          </a:p>
        </p:txBody>
      </p:sp>
      <p:sp>
        <p:nvSpPr>
          <p:cNvPr id="8" name="TextBox 7">
            <a:extLst>
              <a:ext uri="{FF2B5EF4-FFF2-40B4-BE49-F238E27FC236}">
                <a16:creationId xmlns:a16="http://schemas.microsoft.com/office/drawing/2014/main" id="{275F1CFA-8481-83AC-34E5-0F8A6FD7FBCE}"/>
              </a:ext>
            </a:extLst>
          </p:cNvPr>
          <p:cNvSpPr txBox="1"/>
          <p:nvPr/>
        </p:nvSpPr>
        <p:spPr>
          <a:xfrm>
            <a:off x="5095142" y="2057554"/>
            <a:ext cx="4721469"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There should be an optimal length of anomalous </a:t>
            </a:r>
            <a:r>
              <a:rPr lang="en-US" sz="1400" dirty="0" err="1"/>
              <a:t>edf</a:t>
            </a:r>
            <a:r>
              <a:rPr lang="en-US" sz="1400" dirty="0"/>
              <a:t>?:</a:t>
            </a:r>
          </a:p>
          <a:p>
            <a:pPr marL="742950" lvl="1" indent="-285750">
              <a:buFont typeface="Arial" panose="020B0604020202020204" pitchFamily="34" charset="0"/>
              <a:buChar char="•"/>
            </a:pPr>
            <a:r>
              <a:rPr lang="en-US" sz="1400" dirty="0"/>
              <a:t>50 and 45 cm total of anomalous + normal </a:t>
            </a:r>
            <a:r>
              <a:rPr lang="en-US" sz="1400" dirty="0" err="1"/>
              <a:t>edf</a:t>
            </a:r>
            <a:r>
              <a:rPr lang="en-US" sz="1400" dirty="0"/>
              <a:t> doesn’t seem to have a dispersion regime that gives stable pulses…?</a:t>
            </a:r>
          </a:p>
          <a:p>
            <a:pPr marL="742950" lvl="1" indent="-285750">
              <a:buFont typeface="Arial" panose="020B0604020202020204" pitchFamily="34" charset="0"/>
              <a:buChar char="•"/>
            </a:pPr>
            <a:r>
              <a:rPr lang="en-US" sz="1400" dirty="0"/>
              <a:t>40 cm total of anomalous + normal </a:t>
            </a:r>
            <a:r>
              <a:rPr lang="en-US" sz="1400" dirty="0" err="1"/>
              <a:t>edf</a:t>
            </a:r>
            <a:r>
              <a:rPr lang="en-US" sz="1400" dirty="0"/>
              <a:t> seems to work better than just using normal </a:t>
            </a:r>
            <a:r>
              <a:rPr lang="en-US" sz="1400" dirty="0" err="1"/>
              <a:t>edf</a:t>
            </a:r>
            <a:r>
              <a:rPr lang="en-US" sz="1400" dirty="0"/>
              <a:t>. Using 0.7 dB splicing loss between anomalous and normal </a:t>
            </a:r>
            <a:r>
              <a:rPr lang="en-US" sz="1400" dirty="0" err="1"/>
              <a:t>edf</a:t>
            </a:r>
            <a:r>
              <a:rPr lang="en-US" sz="1400" dirty="0"/>
              <a:t>, but no splicing loss between anomalous and pm1550</a:t>
            </a:r>
          </a:p>
          <a:p>
            <a:pPr marL="1200150" lvl="2" indent="-285750">
              <a:buFont typeface="Arial" panose="020B0604020202020204" pitchFamily="34" charset="0"/>
              <a:buChar char="•"/>
            </a:pPr>
            <a:r>
              <a:rPr lang="en-US" sz="1400" dirty="0"/>
              <a:t>Required round trip dispersion is more anomalous compared to using only normal </a:t>
            </a:r>
            <a:r>
              <a:rPr lang="en-US" sz="1400" dirty="0" err="1"/>
              <a:t>edf</a:t>
            </a:r>
            <a:endParaRPr lang="en-US" sz="1400" dirty="0"/>
          </a:p>
        </p:txBody>
      </p:sp>
      <p:sp>
        <p:nvSpPr>
          <p:cNvPr id="10" name="TextBox 9">
            <a:extLst>
              <a:ext uri="{FF2B5EF4-FFF2-40B4-BE49-F238E27FC236}">
                <a16:creationId xmlns:a16="http://schemas.microsoft.com/office/drawing/2014/main" id="{4A4D0079-274E-53AC-D19F-2B47F413EC03}"/>
              </a:ext>
            </a:extLst>
          </p:cNvPr>
          <p:cNvSpPr txBox="1"/>
          <p:nvPr/>
        </p:nvSpPr>
        <p:spPr>
          <a:xfrm>
            <a:off x="988691" y="5335103"/>
            <a:ext cx="3853940" cy="523220"/>
          </a:xfrm>
          <a:prstGeom prst="rect">
            <a:avLst/>
          </a:prstGeom>
          <a:noFill/>
        </p:spPr>
        <p:txBody>
          <a:bodyPr wrap="none" rtlCol="0">
            <a:spAutoFit/>
          </a:bodyPr>
          <a:lstStyle/>
          <a:p>
            <a:r>
              <a:rPr lang="en-US" sz="1400" dirty="0"/>
              <a:t>6 </a:t>
            </a:r>
            <a:r>
              <a:rPr lang="en-US" sz="1400" dirty="0" err="1"/>
              <a:t>ps</a:t>
            </a:r>
            <a:r>
              <a:rPr lang="en-US" sz="1400" dirty="0"/>
              <a:t>/nm/km at 400 </a:t>
            </a:r>
            <a:r>
              <a:rPr lang="en-US" sz="1400" dirty="0" err="1"/>
              <a:t>mW</a:t>
            </a:r>
            <a:r>
              <a:rPr lang="en-US" sz="1400" dirty="0"/>
              <a:t> pump, 200 MHz</a:t>
            </a:r>
          </a:p>
          <a:p>
            <a:r>
              <a:rPr lang="en-US" sz="1400" dirty="0"/>
              <a:t>28.3 cm of normal </a:t>
            </a:r>
            <a:r>
              <a:rPr lang="en-US" sz="1400" dirty="0" err="1"/>
              <a:t>edf</a:t>
            </a:r>
            <a:r>
              <a:rPr lang="en-US" sz="1400" dirty="0"/>
              <a:t> + 11.6 cm of anomalous </a:t>
            </a:r>
            <a:r>
              <a:rPr lang="en-US" sz="1400" dirty="0" err="1"/>
              <a:t>edf</a:t>
            </a:r>
            <a:endParaRPr lang="en-US" sz="1400" dirty="0"/>
          </a:p>
        </p:txBody>
      </p:sp>
      <p:pic>
        <p:nvPicPr>
          <p:cNvPr id="13" name="Picture 12">
            <a:extLst>
              <a:ext uri="{FF2B5EF4-FFF2-40B4-BE49-F238E27FC236}">
                <a16:creationId xmlns:a16="http://schemas.microsoft.com/office/drawing/2014/main" id="{1296941E-E634-24FE-89D6-BB890330EB7D}"/>
              </a:ext>
            </a:extLst>
          </p:cNvPr>
          <p:cNvPicPr>
            <a:picLocks noChangeAspect="1"/>
          </p:cNvPicPr>
          <p:nvPr/>
        </p:nvPicPr>
        <p:blipFill>
          <a:blip r:embed="rId4"/>
          <a:stretch>
            <a:fillRect/>
          </a:stretch>
        </p:blipFill>
        <p:spPr>
          <a:xfrm>
            <a:off x="803040" y="2057554"/>
            <a:ext cx="4225243" cy="3347925"/>
          </a:xfrm>
          <a:prstGeom prst="rect">
            <a:avLst/>
          </a:prstGeom>
        </p:spPr>
      </p:pic>
      <p:pic>
        <p:nvPicPr>
          <p:cNvPr id="14" name="Picture 13">
            <a:extLst>
              <a:ext uri="{FF2B5EF4-FFF2-40B4-BE49-F238E27FC236}">
                <a16:creationId xmlns:a16="http://schemas.microsoft.com/office/drawing/2014/main" id="{1BBD8A3D-DA60-32EC-907A-20E93435E66F}"/>
              </a:ext>
            </a:extLst>
          </p:cNvPr>
          <p:cNvPicPr>
            <a:picLocks noChangeAspect="1"/>
          </p:cNvPicPr>
          <p:nvPr/>
        </p:nvPicPr>
        <p:blipFill>
          <a:blip r:embed="rId5"/>
          <a:stretch>
            <a:fillRect/>
          </a:stretch>
        </p:blipFill>
        <p:spPr>
          <a:xfrm>
            <a:off x="4994032" y="4975608"/>
            <a:ext cx="1921513" cy="1861294"/>
          </a:xfrm>
          <a:prstGeom prst="rect">
            <a:avLst/>
          </a:prstGeom>
        </p:spPr>
      </p:pic>
      <p:pic>
        <p:nvPicPr>
          <p:cNvPr id="15" name="Picture 14">
            <a:extLst>
              <a:ext uri="{FF2B5EF4-FFF2-40B4-BE49-F238E27FC236}">
                <a16:creationId xmlns:a16="http://schemas.microsoft.com/office/drawing/2014/main" id="{39E8569A-78D2-60A4-4C40-13520867B771}"/>
              </a:ext>
            </a:extLst>
          </p:cNvPr>
          <p:cNvPicPr>
            <a:picLocks noChangeAspect="1"/>
          </p:cNvPicPr>
          <p:nvPr/>
        </p:nvPicPr>
        <p:blipFill>
          <a:blip r:embed="rId6"/>
          <a:stretch>
            <a:fillRect/>
          </a:stretch>
        </p:blipFill>
        <p:spPr>
          <a:xfrm>
            <a:off x="7230578" y="4970288"/>
            <a:ext cx="1921513" cy="1866613"/>
          </a:xfrm>
          <a:prstGeom prst="rect">
            <a:avLst/>
          </a:prstGeom>
        </p:spPr>
      </p:pic>
      <p:sp>
        <p:nvSpPr>
          <p:cNvPr id="16" name="TextBox 15">
            <a:extLst>
              <a:ext uri="{FF2B5EF4-FFF2-40B4-BE49-F238E27FC236}">
                <a16:creationId xmlns:a16="http://schemas.microsoft.com/office/drawing/2014/main" id="{12D71080-6BC1-58B1-6A79-D41222AB1B36}"/>
              </a:ext>
            </a:extLst>
          </p:cNvPr>
          <p:cNvSpPr txBox="1"/>
          <p:nvPr/>
        </p:nvSpPr>
        <p:spPr>
          <a:xfrm>
            <a:off x="5470668" y="4735210"/>
            <a:ext cx="1250663" cy="276999"/>
          </a:xfrm>
          <a:prstGeom prst="rect">
            <a:avLst/>
          </a:prstGeom>
          <a:noFill/>
        </p:spPr>
        <p:txBody>
          <a:bodyPr wrap="none" rtlCol="0">
            <a:spAutoFit/>
          </a:bodyPr>
          <a:lstStyle/>
          <a:p>
            <a:r>
              <a:rPr lang="en-US" sz="1200" dirty="0">
                <a:solidFill>
                  <a:schemeClr val="bg2">
                    <a:lumMod val="50000"/>
                  </a:schemeClr>
                </a:solidFill>
              </a:rPr>
              <a:t>with pump in </a:t>
            </a:r>
            <a:r>
              <a:rPr lang="en-US" sz="1200" dirty="0" err="1">
                <a:solidFill>
                  <a:schemeClr val="bg2">
                    <a:lumMod val="50000"/>
                  </a:schemeClr>
                </a:solidFill>
              </a:rPr>
              <a:t>edf</a:t>
            </a:r>
            <a:endParaRPr lang="en-US" sz="1200" dirty="0">
              <a:solidFill>
                <a:schemeClr val="bg2">
                  <a:lumMod val="50000"/>
                </a:schemeClr>
              </a:solidFill>
            </a:endParaRPr>
          </a:p>
        </p:txBody>
      </p:sp>
      <p:sp>
        <p:nvSpPr>
          <p:cNvPr id="17" name="TextBox 16">
            <a:extLst>
              <a:ext uri="{FF2B5EF4-FFF2-40B4-BE49-F238E27FC236}">
                <a16:creationId xmlns:a16="http://schemas.microsoft.com/office/drawing/2014/main" id="{67C975B4-FE74-8DD8-FF51-F728AB29C698}"/>
              </a:ext>
            </a:extLst>
          </p:cNvPr>
          <p:cNvSpPr txBox="1"/>
          <p:nvPr/>
        </p:nvSpPr>
        <p:spPr>
          <a:xfrm>
            <a:off x="7483351" y="4735210"/>
            <a:ext cx="1415965" cy="276999"/>
          </a:xfrm>
          <a:prstGeom prst="rect">
            <a:avLst/>
          </a:prstGeom>
          <a:noFill/>
        </p:spPr>
        <p:txBody>
          <a:bodyPr wrap="none" rtlCol="0">
            <a:spAutoFit/>
          </a:bodyPr>
          <a:lstStyle/>
          <a:p>
            <a:r>
              <a:rPr lang="en-US" sz="1200" dirty="0">
                <a:solidFill>
                  <a:schemeClr val="bg2">
                    <a:lumMod val="50000"/>
                  </a:schemeClr>
                </a:solidFill>
              </a:rPr>
              <a:t>against pump in </a:t>
            </a:r>
            <a:r>
              <a:rPr lang="en-US" sz="1200" dirty="0" err="1">
                <a:solidFill>
                  <a:schemeClr val="bg2">
                    <a:lumMod val="50000"/>
                  </a:schemeClr>
                </a:solidFill>
              </a:rPr>
              <a:t>edf</a:t>
            </a:r>
            <a:endParaRPr lang="en-US" sz="1200" dirty="0">
              <a:solidFill>
                <a:schemeClr val="bg2">
                  <a:lumMod val="50000"/>
                </a:schemeClr>
              </a:solidFill>
            </a:endParaRPr>
          </a:p>
        </p:txBody>
      </p:sp>
    </p:spTree>
    <p:extLst>
      <p:ext uri="{BB962C8B-B14F-4D97-AF65-F5344CB8AC3E}">
        <p14:creationId xmlns:p14="http://schemas.microsoft.com/office/powerpoint/2010/main" val="3580932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71BA-DD5D-0DC2-855C-9B44BA42545E}"/>
              </a:ext>
            </a:extLst>
          </p:cNvPr>
          <p:cNvSpPr>
            <a:spLocks noGrp="1"/>
          </p:cNvSpPr>
          <p:nvPr>
            <p:ph type="title"/>
          </p:nvPr>
        </p:nvSpPr>
        <p:spPr/>
        <p:txBody>
          <a:bodyPr/>
          <a:lstStyle/>
          <a:p>
            <a:r>
              <a:rPr lang="en-US" dirty="0"/>
              <a:t>Modeling an EDFA</a:t>
            </a:r>
          </a:p>
        </p:txBody>
      </p:sp>
      <p:sp>
        <p:nvSpPr>
          <p:cNvPr id="3" name="Slide Number Placeholder 2">
            <a:extLst>
              <a:ext uri="{FF2B5EF4-FFF2-40B4-BE49-F238E27FC236}">
                <a16:creationId xmlns:a16="http://schemas.microsoft.com/office/drawing/2014/main" id="{98CCE90B-3AC5-C0DA-288A-34E1D1CA1FAE}"/>
              </a:ext>
            </a:extLst>
          </p:cNvPr>
          <p:cNvSpPr>
            <a:spLocks noGrp="1"/>
          </p:cNvSpPr>
          <p:nvPr>
            <p:ph type="sldNum" sz="quarter" idx="12"/>
          </p:nvPr>
        </p:nvSpPr>
        <p:spPr/>
        <p:txBody>
          <a:bodyPr/>
          <a:lstStyle/>
          <a:p>
            <a:fld id="{B9982081-D51A-40C8-8A41-6498517A0DD4}" type="slidenum">
              <a:rPr lang="en-US" smtClean="0"/>
              <a:t>2</a:t>
            </a:fld>
            <a:endParaRPr lang="en-US"/>
          </a:p>
        </p:txBody>
      </p:sp>
      <p:pic>
        <p:nvPicPr>
          <p:cNvPr id="5" name="Picture 4" descr="A red arrow pointing down and blue text on a black background&#10;&#10;Description automatically generated">
            <a:extLst>
              <a:ext uri="{FF2B5EF4-FFF2-40B4-BE49-F238E27FC236}">
                <a16:creationId xmlns:a16="http://schemas.microsoft.com/office/drawing/2014/main" id="{CAF55A47-A853-BEDB-BD58-8CEF21414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6" y="1313687"/>
            <a:ext cx="3296666" cy="461128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489080-3B47-2384-2B5D-958F1F2856FF}"/>
                  </a:ext>
                </a:extLst>
              </p:cNvPr>
              <p:cNvSpPr txBox="1"/>
              <p:nvPr/>
            </p:nvSpPr>
            <p:spPr>
              <a:xfrm>
                <a:off x="3054096" y="1661637"/>
                <a:ext cx="2407285"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𝒑</m:t>
                          </m:r>
                        </m:sub>
                      </m:sSub>
                      <m:r>
                        <a:rPr lang="en-US" b="1" i="1" smtClean="0">
                          <a:solidFill>
                            <a:schemeClr val="accent1"/>
                          </a:solidFill>
                          <a:latin typeface="Cambria Math" panose="02040503050406030204" pitchFamily="18" charset="0"/>
                        </a:rPr>
                        <m:t>≪</m:t>
                      </m:r>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𝒎𝒆𝒕𝒂𝒔𝒕𝒂𝒃𝒍𝒆</m:t>
                          </m:r>
                        </m:sub>
                      </m:sSub>
                    </m:oMath>
                  </m:oMathPara>
                </a14:m>
                <a:endParaRPr lang="en-US" b="1" dirty="0">
                  <a:solidFill>
                    <a:schemeClr val="accent1"/>
                  </a:solidFill>
                </a:endParaRPr>
              </a:p>
            </p:txBody>
          </p:sp>
        </mc:Choice>
        <mc:Fallback xmlns="">
          <p:sp>
            <p:nvSpPr>
              <p:cNvPr id="6" name="TextBox 5">
                <a:extLst>
                  <a:ext uri="{FF2B5EF4-FFF2-40B4-BE49-F238E27FC236}">
                    <a16:creationId xmlns:a16="http://schemas.microsoft.com/office/drawing/2014/main" id="{4A489080-3B47-2384-2B5D-958F1F2856FF}"/>
                  </a:ext>
                </a:extLst>
              </p:cNvPr>
              <p:cNvSpPr txBox="1">
                <a:spLocks noRot="1" noChangeAspect="1" noMove="1" noResize="1" noEditPoints="1" noAdjustHandles="1" noChangeArrowheads="1" noChangeShapeType="1" noTextEdit="1"/>
              </p:cNvSpPr>
              <p:nvPr/>
            </p:nvSpPr>
            <p:spPr>
              <a:xfrm>
                <a:off x="3054096" y="1661637"/>
                <a:ext cx="2407285" cy="390748"/>
              </a:xfrm>
              <a:prstGeom prst="rect">
                <a:avLst/>
              </a:prstGeom>
              <a:blipFill>
                <a:blip r:embed="rId3"/>
                <a:stretch>
                  <a:fillRect b="-32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EEA68EF-D9E2-2D25-16AD-F4431FD27AEC}"/>
              </a:ext>
            </a:extLst>
          </p:cNvPr>
          <p:cNvSpPr txBox="1"/>
          <p:nvPr/>
        </p:nvSpPr>
        <p:spPr>
          <a:xfrm>
            <a:off x="6256909" y="1590720"/>
            <a:ext cx="5479669" cy="923330"/>
          </a:xfrm>
          <a:prstGeom prst="rect">
            <a:avLst/>
          </a:prstGeom>
          <a:noFill/>
          <a:ln w="25400">
            <a:solidFill>
              <a:schemeClr val="tx1"/>
            </a:solidFill>
          </a:ln>
        </p:spPr>
        <p:txBody>
          <a:bodyPr wrap="square" rtlCol="0">
            <a:spAutoFit/>
          </a:bodyPr>
          <a:lstStyle/>
          <a:p>
            <a:pPr marL="285750" indent="-285750">
              <a:buFont typeface="Arial" panose="020B0604020202020204" pitchFamily="34" charset="0"/>
              <a:buChar char="•"/>
            </a:pPr>
            <a:r>
              <a:rPr lang="en-US" dirty="0"/>
              <a:t>Assume pump transition undergoes non-radiative decay immediately to the metastable state → can model as a two-level system:</a:t>
            </a:r>
          </a:p>
        </p:txBody>
      </p:sp>
      <p:cxnSp>
        <p:nvCxnSpPr>
          <p:cNvPr id="11" name="Straight Arrow Connector 10">
            <a:extLst>
              <a:ext uri="{FF2B5EF4-FFF2-40B4-BE49-F238E27FC236}">
                <a16:creationId xmlns:a16="http://schemas.microsoft.com/office/drawing/2014/main" id="{D999B8AC-A07A-EED4-2BBD-16E81E82A93F}"/>
              </a:ext>
            </a:extLst>
          </p:cNvPr>
          <p:cNvCxnSpPr>
            <a:cxnSpLocks/>
          </p:cNvCxnSpPr>
          <p:nvPr/>
        </p:nvCxnSpPr>
        <p:spPr>
          <a:xfrm>
            <a:off x="5303520" y="1929384"/>
            <a:ext cx="79248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C0ABF53-619B-C824-8682-25A05BE49EA8}"/>
              </a:ext>
            </a:extLst>
          </p:cNvPr>
          <p:cNvGrpSpPr/>
          <p:nvPr/>
        </p:nvGrpSpPr>
        <p:grpSpPr>
          <a:xfrm>
            <a:off x="6256909" y="2815272"/>
            <a:ext cx="3395325" cy="1920783"/>
            <a:chOff x="5577840" y="3886200"/>
            <a:chExt cx="3395325" cy="192078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8B4B7A-F225-402B-2F0F-5C08251ADCAF}"/>
                    </a:ext>
                  </a:extLst>
                </p:cNvPr>
                <p:cNvSpPr txBox="1"/>
                <p:nvPr/>
              </p:nvSpPr>
              <p:spPr>
                <a:xfrm>
                  <a:off x="5577840" y="3886200"/>
                  <a:ext cx="3277307" cy="695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oMath>
                    </m:oMathPara>
                  </a14:m>
                  <a:endParaRPr lang="en-US" b="0" dirty="0"/>
                </a:p>
              </p:txBody>
            </p:sp>
          </mc:Choice>
          <mc:Fallback xmlns="">
            <p:sp>
              <p:nvSpPr>
                <p:cNvPr id="13" name="TextBox 12">
                  <a:extLst>
                    <a:ext uri="{FF2B5EF4-FFF2-40B4-BE49-F238E27FC236}">
                      <a16:creationId xmlns:a16="http://schemas.microsoft.com/office/drawing/2014/main" id="{3E8B4B7A-F225-402B-2F0F-5C08251ADCAF}"/>
                    </a:ext>
                  </a:extLst>
                </p:cNvPr>
                <p:cNvSpPr txBox="1">
                  <a:spLocks noRot="1" noChangeAspect="1" noMove="1" noResize="1" noEditPoints="1" noAdjustHandles="1" noChangeArrowheads="1" noChangeShapeType="1" noTextEdit="1"/>
                </p:cNvSpPr>
                <p:nvPr/>
              </p:nvSpPr>
              <p:spPr>
                <a:xfrm>
                  <a:off x="5577840" y="3886200"/>
                  <a:ext cx="3277307" cy="695768"/>
                </a:xfrm>
                <a:prstGeom prst="rect">
                  <a:avLst/>
                </a:prstGeom>
                <a:blipFill>
                  <a:blip r:embed="rId5"/>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01011E2-57D5-419B-E169-B9709E378518}"/>
                    </a:ext>
                  </a:extLst>
                </p:cNvPr>
                <p:cNvSpPr txBox="1"/>
                <p:nvPr/>
              </p:nvSpPr>
              <p:spPr>
                <a:xfrm>
                  <a:off x="6256909" y="4581968"/>
                  <a:ext cx="2716256" cy="6582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b="0" i="1" smtClean="0">
                                    <a:latin typeface="Cambria Math" panose="02040503050406030204" pitchFamily="18" charset="0"/>
                                  </a:rPr>
                                  <m:t>𝑠</m:t>
                                </m:r>
                              </m:sub>
                            </m:sSub>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𝑠</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b="0" i="1" smtClean="0">
                                    <a:latin typeface="Cambria Math" panose="02040503050406030204" pitchFamily="18" charset="0"/>
                                  </a:rPr>
                                  <m:t>𝑠</m:t>
                                </m:r>
                              </m:sub>
                            </m:sSub>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𝑒</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e>
                        </m:d>
                      </m:oMath>
                    </m:oMathPara>
                  </a14:m>
                  <a:endParaRPr lang="en-US" dirty="0"/>
                </a:p>
              </p:txBody>
            </p:sp>
          </mc:Choice>
          <mc:Fallback xmlns="">
            <p:sp>
              <p:nvSpPr>
                <p:cNvPr id="14" name="TextBox 13">
                  <a:extLst>
                    <a:ext uri="{FF2B5EF4-FFF2-40B4-BE49-F238E27FC236}">
                      <a16:creationId xmlns:a16="http://schemas.microsoft.com/office/drawing/2014/main" id="{301011E2-57D5-419B-E169-B9709E378518}"/>
                    </a:ext>
                  </a:extLst>
                </p:cNvPr>
                <p:cNvSpPr txBox="1">
                  <a:spLocks noRot="1" noChangeAspect="1" noMove="1" noResize="1" noEditPoints="1" noAdjustHandles="1" noChangeArrowheads="1" noChangeShapeType="1" noTextEdit="1"/>
                </p:cNvSpPr>
                <p:nvPr/>
              </p:nvSpPr>
              <p:spPr>
                <a:xfrm>
                  <a:off x="6256909" y="4581968"/>
                  <a:ext cx="2716256" cy="65825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A8C832C-227D-A6A7-3062-56C199EFE6F1}"/>
                    </a:ext>
                  </a:extLst>
                </p:cNvPr>
                <p:cNvSpPr txBox="1"/>
                <p:nvPr/>
              </p:nvSpPr>
              <p:spPr>
                <a:xfrm>
                  <a:off x="6256909" y="5240225"/>
                  <a:ext cx="689548" cy="566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𝜏</m:t>
                            </m:r>
                          </m:den>
                        </m:f>
                      </m:oMath>
                    </m:oMathPara>
                  </a14:m>
                  <a:endParaRPr lang="en-US" dirty="0"/>
                </a:p>
              </p:txBody>
            </p:sp>
          </mc:Choice>
          <mc:Fallback xmlns="">
            <p:sp>
              <p:nvSpPr>
                <p:cNvPr id="15" name="TextBox 14">
                  <a:extLst>
                    <a:ext uri="{FF2B5EF4-FFF2-40B4-BE49-F238E27FC236}">
                      <a16:creationId xmlns:a16="http://schemas.microsoft.com/office/drawing/2014/main" id="{3A8C832C-227D-A6A7-3062-56C199EFE6F1}"/>
                    </a:ext>
                  </a:extLst>
                </p:cNvPr>
                <p:cNvSpPr txBox="1">
                  <a:spLocks noRot="1" noChangeAspect="1" noMove="1" noResize="1" noEditPoints="1" noAdjustHandles="1" noChangeArrowheads="1" noChangeShapeType="1" noTextEdit="1"/>
                </p:cNvSpPr>
                <p:nvPr/>
              </p:nvSpPr>
              <p:spPr>
                <a:xfrm>
                  <a:off x="6256909" y="5240225"/>
                  <a:ext cx="689548" cy="566758"/>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116201-6423-400C-B594-B9971D6270AB}"/>
                  </a:ext>
                </a:extLst>
              </p:cNvPr>
              <p:cNvSpPr txBox="1"/>
              <p:nvPr/>
            </p:nvSpPr>
            <p:spPr>
              <a:xfrm>
                <a:off x="6256909" y="4827554"/>
                <a:ext cx="4098494" cy="517770"/>
              </a:xfrm>
              <a:prstGeom prst="rect">
                <a:avLst/>
              </a:prstGeom>
              <a:noFill/>
            </p:spPr>
            <p:txBody>
              <a:bodyPr wrap="none" rtlCol="0">
                <a:spAutoFit/>
              </a:bodyPr>
              <a:lstStyle/>
              <a:p>
                <a:r>
                  <a:rPr lang="en-US" dirty="0">
                    <a:solidFill>
                      <a:srgbClr val="002060"/>
                    </a:solidFill>
                  </a:rPr>
                  <a:t>If the </a:t>
                </a:r>
                <a14:m>
                  <m:oMath xmlns:m="http://schemas.openxmlformats.org/officeDocument/2006/math">
                    <m:f>
                      <m:fPr>
                        <m:ctrlPr>
                          <a:rPr lang="en-US" b="0" i="1" smtClean="0">
                            <a:solidFill>
                              <a:srgbClr val="002060"/>
                            </a:solidFill>
                            <a:latin typeface="Cambria Math" panose="02040503050406030204" pitchFamily="18" charset="0"/>
                          </a:rPr>
                        </m:ctrlPr>
                      </m:fPr>
                      <m:num>
                        <m:r>
                          <a:rPr lang="en-US" b="0" i="1" smtClean="0">
                            <a:solidFill>
                              <a:srgbClr val="002060"/>
                            </a:solidFill>
                            <a:latin typeface="Cambria Math" panose="02040503050406030204" pitchFamily="18" charset="0"/>
                          </a:rPr>
                          <m:t>1</m:t>
                        </m:r>
                      </m:num>
                      <m:den>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𝑓</m:t>
                            </m:r>
                          </m:e>
                          <m:sub>
                            <m:r>
                              <a:rPr lang="en-US" b="0" i="1" smtClean="0">
                                <a:solidFill>
                                  <a:srgbClr val="002060"/>
                                </a:solidFill>
                                <a:latin typeface="Cambria Math" panose="02040503050406030204" pitchFamily="18" charset="0"/>
                              </a:rPr>
                              <m:t>𝑟</m:t>
                            </m:r>
                          </m:sub>
                        </m:sSub>
                      </m:den>
                    </m:f>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𝜏</m:t>
                    </m:r>
                  </m:oMath>
                </a14:m>
                <a:r>
                  <a:rPr lang="en-US" dirty="0">
                    <a:solidFill>
                      <a:srgbClr val="002060"/>
                    </a:solidFill>
                  </a:rPr>
                  <a:t> →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oMath>
                </a14:m>
                <a:r>
                  <a:rPr lang="en-US" dirty="0">
                    <a:solidFill>
                      <a:srgbClr val="002060"/>
                    </a:solidFill>
                  </a:rPr>
                  <a:t> will reach steady state</a:t>
                </a:r>
              </a:p>
            </p:txBody>
          </p:sp>
        </mc:Choice>
        <mc:Fallback xmlns="">
          <p:sp>
            <p:nvSpPr>
              <p:cNvPr id="17" name="TextBox 16">
                <a:extLst>
                  <a:ext uri="{FF2B5EF4-FFF2-40B4-BE49-F238E27FC236}">
                    <a16:creationId xmlns:a16="http://schemas.microsoft.com/office/drawing/2014/main" id="{77116201-6423-400C-B594-B9971D6270AB}"/>
                  </a:ext>
                </a:extLst>
              </p:cNvPr>
              <p:cNvSpPr txBox="1">
                <a:spLocks noRot="1" noChangeAspect="1" noMove="1" noResize="1" noEditPoints="1" noAdjustHandles="1" noChangeArrowheads="1" noChangeShapeType="1" noTextEdit="1"/>
              </p:cNvSpPr>
              <p:nvPr/>
            </p:nvSpPr>
            <p:spPr>
              <a:xfrm>
                <a:off x="6256909" y="4827554"/>
                <a:ext cx="4098494" cy="517770"/>
              </a:xfrm>
              <a:prstGeom prst="rect">
                <a:avLst/>
              </a:prstGeom>
              <a:blipFill>
                <a:blip r:embed="rId8"/>
                <a:stretch>
                  <a:fillRect l="-1235" b="-24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073F913-87DE-AA5F-3424-6C3118443D48}"/>
              </a:ext>
            </a:extLst>
          </p:cNvPr>
          <p:cNvSpPr txBox="1"/>
          <p:nvPr/>
        </p:nvSpPr>
        <p:spPr>
          <a:xfrm>
            <a:off x="9742130" y="2978490"/>
            <a:ext cx="1238544" cy="369332"/>
          </a:xfrm>
          <a:prstGeom prst="rect">
            <a:avLst/>
          </a:prstGeom>
          <a:noFill/>
        </p:spPr>
        <p:txBody>
          <a:bodyPr wrap="none" rtlCol="0">
            <a:spAutoFit/>
          </a:bodyPr>
          <a:lstStyle/>
          <a:p>
            <a:r>
              <a:rPr lang="en-US" dirty="0">
                <a:solidFill>
                  <a:srgbClr val="00B0F0"/>
                </a:solidFill>
              </a:rPr>
              <a:t>Pump term</a:t>
            </a:r>
          </a:p>
        </p:txBody>
      </p:sp>
      <p:sp>
        <p:nvSpPr>
          <p:cNvPr id="7" name="TextBox 6">
            <a:extLst>
              <a:ext uri="{FF2B5EF4-FFF2-40B4-BE49-F238E27FC236}">
                <a16:creationId xmlns:a16="http://schemas.microsoft.com/office/drawing/2014/main" id="{E8CB9043-0692-42D6-8CF9-7A4BE5F3068D}"/>
              </a:ext>
            </a:extLst>
          </p:cNvPr>
          <p:cNvSpPr txBox="1"/>
          <p:nvPr/>
        </p:nvSpPr>
        <p:spPr>
          <a:xfrm>
            <a:off x="9742130" y="3655502"/>
            <a:ext cx="1244956" cy="369332"/>
          </a:xfrm>
          <a:prstGeom prst="rect">
            <a:avLst/>
          </a:prstGeom>
          <a:noFill/>
        </p:spPr>
        <p:txBody>
          <a:bodyPr wrap="none" rtlCol="0">
            <a:spAutoFit/>
          </a:bodyPr>
          <a:lstStyle/>
          <a:p>
            <a:r>
              <a:rPr lang="en-US" dirty="0">
                <a:solidFill>
                  <a:srgbClr val="00B0F0"/>
                </a:solidFill>
              </a:rPr>
              <a:t>Signal term</a:t>
            </a:r>
          </a:p>
        </p:txBody>
      </p:sp>
      <p:sp>
        <p:nvSpPr>
          <p:cNvPr id="9" name="TextBox 8">
            <a:extLst>
              <a:ext uri="{FF2B5EF4-FFF2-40B4-BE49-F238E27FC236}">
                <a16:creationId xmlns:a16="http://schemas.microsoft.com/office/drawing/2014/main" id="{107915F7-63F9-C3D8-31AE-7B92CE3EACA6}"/>
              </a:ext>
            </a:extLst>
          </p:cNvPr>
          <p:cNvSpPr txBox="1"/>
          <p:nvPr/>
        </p:nvSpPr>
        <p:spPr>
          <a:xfrm>
            <a:off x="9742130" y="4268010"/>
            <a:ext cx="2005742" cy="369332"/>
          </a:xfrm>
          <a:prstGeom prst="rect">
            <a:avLst/>
          </a:prstGeom>
          <a:noFill/>
        </p:spPr>
        <p:txBody>
          <a:bodyPr wrap="none" rtlCol="0">
            <a:spAutoFit/>
          </a:bodyPr>
          <a:lstStyle/>
          <a:p>
            <a:r>
              <a:rPr lang="en-US" dirty="0">
                <a:solidFill>
                  <a:srgbClr val="00B0F0"/>
                </a:solidFill>
              </a:rPr>
              <a:t>Spontaneous decay</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EDB4C6-2522-300B-A22A-7F49F69428F9}"/>
                  </a:ext>
                </a:extLst>
              </p:cNvPr>
              <p:cNvSpPr txBox="1"/>
              <p:nvPr/>
            </p:nvSpPr>
            <p:spPr>
              <a:xfrm>
                <a:off x="6685534" y="5410893"/>
                <a:ext cx="32966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2060"/>
                    </a:solidFill>
                  </a:rPr>
                  <a:t>Set </a:t>
                </a:r>
                <a14:m>
                  <m:oMath xmlns:m="http://schemas.openxmlformats.org/officeDocument/2006/math">
                    <m:sSub>
                      <m:sSubPr>
                        <m:ctrlPr>
                          <a:rPr lang="en-US" b="0" i="1" dirty="0" smtClean="0">
                            <a:solidFill>
                              <a:srgbClr val="002060"/>
                            </a:solidFill>
                            <a:latin typeface="Cambria Math" panose="02040503050406030204" pitchFamily="18" charset="0"/>
                          </a:rPr>
                        </m:ctrlPr>
                      </m:sSubPr>
                      <m:e>
                        <m:acc>
                          <m:accPr>
                            <m:chr m:val="̇"/>
                            <m:ctrlPr>
                              <a:rPr lang="en-US" b="0" i="1" smtClean="0">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𝑛</m:t>
                            </m:r>
                          </m:e>
                        </m:acc>
                      </m:e>
                      <m:sub>
                        <m:r>
                          <a:rPr lang="en-US" b="0" i="1" dirty="0" smtClean="0">
                            <a:solidFill>
                              <a:srgbClr val="002060"/>
                            </a:solidFill>
                            <a:latin typeface="Cambria Math" panose="02040503050406030204" pitchFamily="18" charset="0"/>
                          </a:rPr>
                          <m:t>2</m:t>
                        </m:r>
                      </m:sub>
                    </m:sSub>
                    <m:r>
                      <a:rPr lang="en-US" b="0" i="1" dirty="0" smtClean="0">
                        <a:solidFill>
                          <a:srgbClr val="002060"/>
                        </a:solidFill>
                        <a:latin typeface="Cambria Math" panose="02040503050406030204" pitchFamily="18" charset="0"/>
                      </a:rPr>
                      <m:t>=0</m:t>
                    </m:r>
                  </m:oMath>
                </a14:m>
                <a:r>
                  <a:rPr lang="en-US" dirty="0">
                    <a:solidFill>
                      <a:srgbClr val="002060"/>
                    </a:solidFill>
                  </a:rPr>
                  <a:t> and solve for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𝑛</m:t>
                    </m:r>
                  </m:oMath>
                </a14:m>
                <a:endParaRPr lang="en-US" dirty="0">
                  <a:solidFill>
                    <a:srgbClr val="002060"/>
                  </a:solidFill>
                </a:endParaRPr>
              </a:p>
            </p:txBody>
          </p:sp>
        </mc:Choice>
        <mc:Fallback xmlns="">
          <p:sp>
            <p:nvSpPr>
              <p:cNvPr id="18" name="TextBox 17">
                <a:extLst>
                  <a:ext uri="{FF2B5EF4-FFF2-40B4-BE49-F238E27FC236}">
                    <a16:creationId xmlns:a16="http://schemas.microsoft.com/office/drawing/2014/main" id="{7AEDB4C6-2522-300B-A22A-7F49F69428F9}"/>
                  </a:ext>
                </a:extLst>
              </p:cNvPr>
              <p:cNvSpPr txBox="1">
                <a:spLocks noRot="1" noChangeAspect="1" noMove="1" noResize="1" noEditPoints="1" noAdjustHandles="1" noChangeArrowheads="1" noChangeShapeType="1" noTextEdit="1"/>
              </p:cNvSpPr>
              <p:nvPr/>
            </p:nvSpPr>
            <p:spPr>
              <a:xfrm>
                <a:off x="6685534" y="5410893"/>
                <a:ext cx="3296666" cy="369332"/>
              </a:xfrm>
              <a:prstGeom prst="rect">
                <a:avLst/>
              </a:prstGeom>
              <a:blipFill>
                <a:blip r:embed="rId9"/>
                <a:stretch>
                  <a:fillRect l="-1149" t="-10000" b="-23333"/>
                </a:stretch>
              </a:blipFill>
            </p:spPr>
            <p:txBody>
              <a:bodyPr/>
              <a:lstStyle/>
              <a:p>
                <a:r>
                  <a:rPr lang="en-US">
                    <a:noFill/>
                  </a:rPr>
                  <a:t> </a:t>
                </a:r>
              </a:p>
            </p:txBody>
          </p:sp>
        </mc:Fallback>
      </mc:AlternateContent>
    </p:spTree>
    <p:extLst>
      <p:ext uri="{BB962C8B-B14F-4D97-AF65-F5344CB8AC3E}">
        <p14:creationId xmlns:p14="http://schemas.microsoft.com/office/powerpoint/2010/main" val="237725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72AE-8B88-3E81-AF43-04D4811A9F5A}"/>
              </a:ext>
            </a:extLst>
          </p:cNvPr>
          <p:cNvSpPr>
            <a:spLocks noGrp="1"/>
          </p:cNvSpPr>
          <p:nvPr>
            <p:ph type="title"/>
          </p:nvPr>
        </p:nvSpPr>
        <p:spPr/>
        <p:txBody>
          <a:bodyPr/>
          <a:lstStyle/>
          <a:p>
            <a:r>
              <a:rPr lang="en-US" dirty="0"/>
              <a:t>Rate Equations</a:t>
            </a:r>
          </a:p>
        </p:txBody>
      </p:sp>
      <p:sp>
        <p:nvSpPr>
          <p:cNvPr id="3" name="Slide Number Placeholder 2">
            <a:extLst>
              <a:ext uri="{FF2B5EF4-FFF2-40B4-BE49-F238E27FC236}">
                <a16:creationId xmlns:a16="http://schemas.microsoft.com/office/drawing/2014/main" id="{527C6042-B5CE-9C4D-7A09-E133E79E9929}"/>
              </a:ext>
            </a:extLst>
          </p:cNvPr>
          <p:cNvSpPr>
            <a:spLocks noGrp="1"/>
          </p:cNvSpPr>
          <p:nvPr>
            <p:ph type="sldNum" sz="quarter" idx="12"/>
          </p:nvPr>
        </p:nvSpPr>
        <p:spPr/>
        <p:txBody>
          <a:bodyPr/>
          <a:lstStyle/>
          <a:p>
            <a:fld id="{B9982081-D51A-40C8-8A41-6498517A0DD4}" type="slidenum">
              <a:rPr lang="en-US" smtClean="0"/>
              <a:t>3</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5AA4E5-DB2F-0590-EDE0-8CB9D538414C}"/>
                  </a:ext>
                </a:extLst>
              </p:cNvPr>
              <p:cNvSpPr txBox="1"/>
              <p:nvPr/>
            </p:nvSpPr>
            <p:spPr>
              <a:xfrm>
                <a:off x="548640" y="1535773"/>
                <a:ext cx="6369628" cy="1245662"/>
              </a:xfrm>
              <a:prstGeom prst="rect">
                <a:avLst/>
              </a:prstGeom>
              <a:noFill/>
              <a:ln w="19050">
                <a:solidFill>
                  <a:srgbClr val="00B0F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h</m:t>
                                  </m:r>
                                  <m:r>
                                    <a:rPr lang="en-US" b="0" i="1" smtClean="0">
                                      <a:latin typeface="Cambria Math" panose="02040503050406030204" pitchFamily="18" charset="0"/>
                                    </a:rPr>
                                    <m:t>𝜈</m:t>
                                  </m:r>
                                </m:den>
                              </m:f>
                              <m:r>
                                <a:rPr lang="en-US" b="0" i="1" smtClean="0">
                                  <a:latin typeface="Cambria Math" panose="02040503050406030204" pitchFamily="18" charset="0"/>
                                </a:rPr>
                                <m:t>𝑑𝑣</m:t>
                              </m:r>
                            </m:e>
                          </m:nary>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𝜏</m:t>
                              </m:r>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𝑝</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𝑝</m:t>
                                  </m:r>
                                </m:sub>
                              </m:sSub>
                            </m:den>
                          </m:f>
                          <m:r>
                            <a:rPr lang="en-US" i="1">
                              <a:latin typeface="Cambria Math" panose="02040503050406030204" pitchFamily="18" charset="0"/>
                            </a:rPr>
                            <m:t>+</m:t>
                          </m:r>
                          <m:nary>
                            <m:naryP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sub>
                                  </m:sSub>
                                  <m:d>
                                    <m:dPr>
                                      <m:ctrlPr>
                                        <a:rPr lang="en-US" i="1">
                                          <a:latin typeface="Cambria Math" panose="02040503050406030204" pitchFamily="18" charset="0"/>
                                        </a:rPr>
                                      </m:ctrlPr>
                                    </m:dPr>
                                    <m:e>
                                      <m:r>
                                        <a:rPr lang="en-US" i="1">
                                          <a:latin typeface="Cambria Math" panose="02040503050406030204" pitchFamily="18" charset="0"/>
                                        </a:rPr>
                                        <m:t>𝜈</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𝜈</m:t>
                                  </m:r>
                                  <m:r>
                                    <a:rPr lang="en-US" i="1">
                                      <a:latin typeface="Cambria Math" panose="02040503050406030204" pitchFamily="18" charset="0"/>
                                    </a:rPr>
                                    <m:t>)</m:t>
                                  </m:r>
                                </m:num>
                                <m:den>
                                  <m:r>
                                    <a:rPr lang="en-US" i="1">
                                      <a:latin typeface="Cambria Math" panose="02040503050406030204" pitchFamily="18" charset="0"/>
                                    </a:rPr>
                                    <m:t>h</m:t>
                                  </m:r>
                                  <m:r>
                                    <a:rPr lang="en-US" i="1">
                                      <a:latin typeface="Cambria Math" panose="02040503050406030204" pitchFamily="18" charset="0"/>
                                    </a:rPr>
                                    <m:t>𝜈</m:t>
                                  </m:r>
                                </m:den>
                              </m:f>
                              <m:r>
                                <a:rPr lang="en-US" i="1">
                                  <a:latin typeface="Cambria Math" panose="02040503050406030204" pitchFamily="18" charset="0"/>
                                </a:rPr>
                                <m:t>𝑑𝑣</m:t>
                              </m:r>
                            </m:e>
                          </m:nary>
                        </m:den>
                      </m:f>
                    </m:oMath>
                  </m:oMathPara>
                </a14:m>
                <a:endParaRPr lang="en-US" dirty="0"/>
              </a:p>
            </p:txBody>
          </p:sp>
        </mc:Choice>
        <mc:Fallback xmlns="">
          <p:sp>
            <p:nvSpPr>
              <p:cNvPr id="4" name="TextBox 3">
                <a:extLst>
                  <a:ext uri="{FF2B5EF4-FFF2-40B4-BE49-F238E27FC236}">
                    <a16:creationId xmlns:a16="http://schemas.microsoft.com/office/drawing/2014/main" id="{7D5AA4E5-DB2F-0590-EDE0-8CB9D538414C}"/>
                  </a:ext>
                </a:extLst>
              </p:cNvPr>
              <p:cNvSpPr txBox="1">
                <a:spLocks noRot="1" noChangeAspect="1" noMove="1" noResize="1" noEditPoints="1" noAdjustHandles="1" noChangeArrowheads="1" noChangeShapeType="1" noTextEdit="1"/>
              </p:cNvSpPr>
              <p:nvPr/>
            </p:nvSpPr>
            <p:spPr>
              <a:xfrm>
                <a:off x="548640" y="1535773"/>
                <a:ext cx="6369628" cy="1245662"/>
              </a:xfrm>
              <a:prstGeom prst="rect">
                <a:avLst/>
              </a:prstGeom>
              <a:blipFill>
                <a:blip r:embed="rId2"/>
                <a:stretch>
                  <a:fillRect t="-31000" b="-51000"/>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7896AB-9A92-7CE7-0927-41FC4D1972F0}"/>
                  </a:ext>
                </a:extLst>
              </p:cNvPr>
              <p:cNvSpPr txBox="1"/>
              <p:nvPr/>
            </p:nvSpPr>
            <p:spPr>
              <a:xfrm>
                <a:off x="1910609" y="3653619"/>
                <a:ext cx="1421543" cy="564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e>
                      </m:d>
                      <m:r>
                        <a:rPr lang="en-US" b="0" i="1" smtClean="0">
                          <a:latin typeface="Cambria Math" panose="02040503050406030204" pitchFamily="18" charset="0"/>
                        </a:rPr>
                        <m:t>𝑛</m:t>
                      </m:r>
                    </m:oMath>
                  </m:oMathPara>
                </a14:m>
                <a:endParaRPr lang="en-US" dirty="0"/>
              </a:p>
            </p:txBody>
          </p:sp>
        </mc:Choice>
        <mc:Fallback xmlns="">
          <p:sp>
            <p:nvSpPr>
              <p:cNvPr id="8" name="TextBox 7">
                <a:extLst>
                  <a:ext uri="{FF2B5EF4-FFF2-40B4-BE49-F238E27FC236}">
                    <a16:creationId xmlns:a16="http://schemas.microsoft.com/office/drawing/2014/main" id="{CF7896AB-9A92-7CE7-0927-41FC4D1972F0}"/>
                  </a:ext>
                </a:extLst>
              </p:cNvPr>
              <p:cNvSpPr txBox="1">
                <a:spLocks noRot="1" noChangeAspect="1" noMove="1" noResize="1" noEditPoints="1" noAdjustHandles="1" noChangeArrowheads="1" noChangeShapeType="1" noTextEdit="1"/>
              </p:cNvSpPr>
              <p:nvPr/>
            </p:nvSpPr>
            <p:spPr>
              <a:xfrm>
                <a:off x="1910609" y="3653619"/>
                <a:ext cx="1421543" cy="564898"/>
              </a:xfrm>
              <a:prstGeom prst="rect">
                <a:avLst/>
              </a:prstGeom>
              <a:blipFill>
                <a:blip r:embed="rId3"/>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B02145-D805-4EE4-2A0F-A980E5CE733E}"/>
                  </a:ext>
                </a:extLst>
              </p:cNvPr>
              <p:cNvSpPr txBox="1"/>
              <p:nvPr/>
            </p:nvSpPr>
            <p:spPr>
              <a:xfrm>
                <a:off x="1905030" y="4218517"/>
                <a:ext cx="14271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4FB02145-D805-4EE4-2A0F-A980E5CE733E}"/>
                  </a:ext>
                </a:extLst>
              </p:cNvPr>
              <p:cNvSpPr txBox="1">
                <a:spLocks noRot="1" noChangeAspect="1" noMove="1" noResize="1" noEditPoints="1" noAdjustHandles="1" noChangeArrowheads="1" noChangeShapeType="1" noTextEdit="1"/>
              </p:cNvSpPr>
              <p:nvPr/>
            </p:nvSpPr>
            <p:spPr>
              <a:xfrm>
                <a:off x="1905030" y="4218517"/>
                <a:ext cx="142712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52C934-8632-A403-72C6-76F2A10F9C50}"/>
                  </a:ext>
                </a:extLst>
              </p:cNvPr>
              <p:cNvSpPr txBox="1"/>
              <p:nvPr/>
            </p:nvSpPr>
            <p:spPr>
              <a:xfrm>
                <a:off x="838200" y="2960618"/>
                <a:ext cx="2493952" cy="619016"/>
              </a:xfrm>
              <a:prstGeom prst="rect">
                <a:avLst/>
              </a:prstGeom>
              <a:noFill/>
              <a:ln w="19431">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𝑃</m:t>
                          </m:r>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6B52C934-8632-A403-72C6-76F2A10F9C50}"/>
                  </a:ext>
                </a:extLst>
              </p:cNvPr>
              <p:cNvSpPr txBox="1">
                <a:spLocks noRot="1" noChangeAspect="1" noMove="1" noResize="1" noEditPoints="1" noAdjustHandles="1" noChangeArrowheads="1" noChangeShapeType="1" noTextEdit="1"/>
              </p:cNvSpPr>
              <p:nvPr/>
            </p:nvSpPr>
            <p:spPr>
              <a:xfrm>
                <a:off x="838200" y="2960618"/>
                <a:ext cx="2493952" cy="619016"/>
              </a:xfrm>
              <a:prstGeom prst="rect">
                <a:avLst/>
              </a:prstGeom>
              <a:blipFill>
                <a:blip r:embed="rId5"/>
                <a:stretch>
                  <a:fillRect b="-3922"/>
                </a:stretch>
              </a:blipFill>
              <a:ln w="19431">
                <a:solidFill>
                  <a:srgbClr val="FF00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4D0AEEE2-D21E-2672-E342-6E4B3A261F69}"/>
              </a:ext>
            </a:extLst>
          </p:cNvPr>
          <p:cNvSpPr txBox="1"/>
          <p:nvPr/>
        </p:nvSpPr>
        <p:spPr>
          <a:xfrm>
            <a:off x="1186547" y="3653619"/>
            <a:ext cx="842090" cy="369332"/>
          </a:xfrm>
          <a:prstGeom prst="rect">
            <a:avLst/>
          </a:prstGeom>
          <a:noFill/>
        </p:spPr>
        <p:txBody>
          <a:bodyPr wrap="none" rtlCol="0">
            <a:spAutoFit/>
          </a:bodyPr>
          <a:lstStyle/>
          <a:p>
            <a:r>
              <a:rPr lang="en-US" dirty="0"/>
              <a:t>where: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6D07D4-0DC5-A199-7C3E-95AA93DF0AA6}"/>
                  </a:ext>
                </a:extLst>
              </p:cNvPr>
              <p:cNvSpPr txBox="1"/>
              <p:nvPr/>
            </p:nvSpPr>
            <p:spPr>
              <a:xfrm>
                <a:off x="7526325" y="1319216"/>
                <a:ext cx="4411675" cy="1754326"/>
              </a:xfrm>
              <a:prstGeom prst="rect">
                <a:avLst/>
              </a:prstGeom>
              <a:noFill/>
            </p:spPr>
            <p:txBody>
              <a:bodyPr wrap="square" rtlCol="0">
                <a:spAutoFit/>
              </a:bodyPr>
              <a:lstStyle/>
              <a:p>
                <a:r>
                  <a:rPr lang="en-US" dirty="0"/>
                  <a:t>Need to know:</a:t>
                </a:r>
              </a:p>
              <a:p>
                <a:pPr marL="342900" indent="-342900">
                  <a:buFont typeface="+mj-lt"/>
                  <a:buAutoNum type="arabicPeriod"/>
                </a:pPr>
                <a:r>
                  <a:rPr lang="en-US" dirty="0"/>
                  <a:t>Absorption cross-section (m</a:t>
                </a:r>
                <a:r>
                  <a:rPr lang="en-US" baseline="30000" dirty="0"/>
                  <a:t>2</a:t>
                </a:r>
                <a:r>
                  <a:rPr lang="en-US" dirty="0"/>
                  <a:t>)</a:t>
                </a:r>
              </a:p>
              <a:p>
                <a:pPr marL="342900" indent="-342900">
                  <a:buFont typeface="+mj-lt"/>
                  <a:buAutoNum type="arabicPeriod"/>
                </a:pPr>
                <a:r>
                  <a:rPr lang="en-US" dirty="0"/>
                  <a:t>Emission cross-section (m</a:t>
                </a:r>
                <a:r>
                  <a:rPr lang="en-US" baseline="30000" dirty="0"/>
                  <a:t>2</a:t>
                </a:r>
                <a:r>
                  <a:rPr lang="en-US" dirty="0"/>
                  <a:t>)</a:t>
                </a:r>
              </a:p>
              <a:p>
                <a:pPr marL="342900" indent="-342900">
                  <a:buFont typeface="+mj-lt"/>
                  <a:buAutoNum type="arabicPeriod"/>
                </a:pPr>
                <a:r>
                  <a:rPr lang="en-US" dirty="0"/>
                  <a:t>Fiber core size</a:t>
                </a:r>
              </a:p>
              <a:p>
                <a:pPr marL="342900" indent="-342900">
                  <a:buFont typeface="+mj-lt"/>
                  <a:buAutoNum type="arabicPeriod"/>
                </a:pPr>
                <a:r>
                  <a:rPr lang="en-US" dirty="0"/>
                  <a:t>Excited state lifetime (well known from literature </a:t>
                </a:r>
                <a14:m>
                  <m:oMath xmlns:m="http://schemas.openxmlformats.org/officeDocument/2006/math">
                    <m:r>
                      <a:rPr lang="en-US" b="0" i="1" smtClean="0">
                        <a:latin typeface="Cambria Math" panose="02040503050406030204" pitchFamily="18" charset="0"/>
                      </a:rPr>
                      <m:t>~</m:t>
                    </m:r>
                  </m:oMath>
                </a14:m>
                <a:r>
                  <a:rPr lang="en-US" dirty="0"/>
                  <a:t> 10 ms)</a:t>
                </a:r>
              </a:p>
            </p:txBody>
          </p:sp>
        </mc:Choice>
        <mc:Fallback xmlns="">
          <p:sp>
            <p:nvSpPr>
              <p:cNvPr id="15" name="TextBox 14">
                <a:extLst>
                  <a:ext uri="{FF2B5EF4-FFF2-40B4-BE49-F238E27FC236}">
                    <a16:creationId xmlns:a16="http://schemas.microsoft.com/office/drawing/2014/main" id="{B06D07D4-0DC5-A199-7C3E-95AA93DF0AA6}"/>
                  </a:ext>
                </a:extLst>
              </p:cNvPr>
              <p:cNvSpPr txBox="1">
                <a:spLocks noRot="1" noChangeAspect="1" noMove="1" noResize="1" noEditPoints="1" noAdjustHandles="1" noChangeArrowheads="1" noChangeShapeType="1" noTextEdit="1"/>
              </p:cNvSpPr>
              <p:nvPr/>
            </p:nvSpPr>
            <p:spPr>
              <a:xfrm>
                <a:off x="7526325" y="1319216"/>
                <a:ext cx="4411675" cy="1754326"/>
              </a:xfrm>
              <a:prstGeom prst="rect">
                <a:avLst/>
              </a:prstGeom>
              <a:blipFill>
                <a:blip r:embed="rId6"/>
                <a:stretch>
                  <a:fillRect l="-1149" t="-1439" b="-503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D400594-3E4C-01C5-8519-C738FD4BC378}"/>
              </a:ext>
            </a:extLst>
          </p:cNvPr>
          <p:cNvPicPr>
            <a:picLocks noChangeAspect="1"/>
          </p:cNvPicPr>
          <p:nvPr/>
        </p:nvPicPr>
        <p:blipFill>
          <a:blip r:embed="rId7"/>
          <a:stretch>
            <a:fillRect/>
          </a:stretch>
        </p:blipFill>
        <p:spPr>
          <a:xfrm>
            <a:off x="8295178" y="4256813"/>
            <a:ext cx="3374043" cy="2530532"/>
          </a:xfrm>
          <a:prstGeom prst="rect">
            <a:avLst/>
          </a:prstGeom>
        </p:spPr>
      </p:pic>
      <p:sp>
        <p:nvSpPr>
          <p:cNvPr id="21" name="TextBox 20">
            <a:extLst>
              <a:ext uri="{FF2B5EF4-FFF2-40B4-BE49-F238E27FC236}">
                <a16:creationId xmlns:a16="http://schemas.microsoft.com/office/drawing/2014/main" id="{672FB107-AF36-56DC-6F39-2740944D3314}"/>
              </a:ext>
            </a:extLst>
          </p:cNvPr>
          <p:cNvSpPr txBox="1"/>
          <p:nvPr/>
        </p:nvSpPr>
        <p:spPr>
          <a:xfrm>
            <a:off x="290217" y="4682394"/>
            <a:ext cx="2273571" cy="369332"/>
          </a:xfrm>
          <a:prstGeom prst="rect">
            <a:avLst/>
          </a:prstGeom>
          <a:noFill/>
        </p:spPr>
        <p:txBody>
          <a:bodyPr wrap="none" rtlCol="0">
            <a:spAutoFit/>
          </a:bodyPr>
          <a:lstStyle/>
          <a:p>
            <a:r>
              <a:rPr lang="en-US" dirty="0"/>
              <a:t>The gain coefficient is: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5C1AF4-869D-F8FD-A627-53D4EA78E996}"/>
                  </a:ext>
                </a:extLst>
              </p:cNvPr>
              <p:cNvSpPr txBox="1"/>
              <p:nvPr/>
            </p:nvSpPr>
            <p:spPr>
              <a:xfrm>
                <a:off x="457164" y="5152747"/>
                <a:ext cx="4047968" cy="369332"/>
              </a:xfrm>
              <a:prstGeom prst="rect">
                <a:avLst/>
              </a:prstGeom>
              <a:noFill/>
              <a:ln w="19050">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B65C1AF4-869D-F8FD-A627-53D4EA78E996}"/>
                  </a:ext>
                </a:extLst>
              </p:cNvPr>
              <p:cNvSpPr txBox="1">
                <a:spLocks noRot="1" noChangeAspect="1" noMove="1" noResize="1" noEditPoints="1" noAdjustHandles="1" noChangeArrowheads="1" noChangeShapeType="1" noTextEdit="1"/>
              </p:cNvSpPr>
              <p:nvPr/>
            </p:nvSpPr>
            <p:spPr>
              <a:xfrm>
                <a:off x="457164" y="5152747"/>
                <a:ext cx="4047968" cy="369332"/>
              </a:xfrm>
              <a:prstGeom prst="rect">
                <a:avLst/>
              </a:prstGeom>
              <a:blipFill>
                <a:blip r:embed="rId8"/>
                <a:stretch>
                  <a:fillRect b="-12903"/>
                </a:stretch>
              </a:blipFill>
              <a:ln w="19050">
                <a:solidFill>
                  <a:srgbClr val="00B050"/>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09879499-2C1F-DFC2-C0D4-23299574AD61}"/>
              </a:ext>
            </a:extLst>
          </p:cNvPr>
          <p:cNvSpPr txBox="1"/>
          <p:nvPr/>
        </p:nvSpPr>
        <p:spPr>
          <a:xfrm>
            <a:off x="728458" y="1166441"/>
            <a:ext cx="1356718" cy="369332"/>
          </a:xfrm>
          <a:prstGeom prst="rect">
            <a:avLst/>
          </a:prstGeom>
          <a:noFill/>
        </p:spPr>
        <p:txBody>
          <a:bodyPr wrap="none" rtlCol="0">
            <a:spAutoFit/>
          </a:bodyPr>
          <a:lstStyle/>
          <a:p>
            <a:r>
              <a:rPr lang="en-US" b="1" dirty="0">
                <a:solidFill>
                  <a:srgbClr val="0070C0"/>
                </a:solidFill>
              </a:rPr>
              <a:t>Steady state</a:t>
            </a:r>
          </a:p>
        </p:txBody>
      </p:sp>
      <p:grpSp>
        <p:nvGrpSpPr>
          <p:cNvPr id="28" name="Group 27">
            <a:extLst>
              <a:ext uri="{FF2B5EF4-FFF2-40B4-BE49-F238E27FC236}">
                <a16:creationId xmlns:a16="http://schemas.microsoft.com/office/drawing/2014/main" id="{A2F9230E-B9CD-7383-FF51-DD36721B6BBD}"/>
              </a:ext>
            </a:extLst>
          </p:cNvPr>
          <p:cNvGrpSpPr/>
          <p:nvPr/>
        </p:nvGrpSpPr>
        <p:grpSpPr>
          <a:xfrm>
            <a:off x="4921137" y="4099459"/>
            <a:ext cx="3374041" cy="2715197"/>
            <a:chOff x="4921137" y="3829574"/>
            <a:chExt cx="3374041" cy="2715197"/>
          </a:xfrm>
        </p:grpSpPr>
        <p:pic>
          <p:nvPicPr>
            <p:cNvPr id="18" name="Picture 17">
              <a:extLst>
                <a:ext uri="{FF2B5EF4-FFF2-40B4-BE49-F238E27FC236}">
                  <a16:creationId xmlns:a16="http://schemas.microsoft.com/office/drawing/2014/main" id="{85FC0AE6-DC71-E298-B29E-3ECC365F88E7}"/>
                </a:ext>
              </a:extLst>
            </p:cNvPr>
            <p:cNvPicPr>
              <a:picLocks noChangeAspect="1"/>
            </p:cNvPicPr>
            <p:nvPr/>
          </p:nvPicPr>
          <p:blipFill>
            <a:blip r:embed="rId9"/>
            <a:stretch>
              <a:fillRect/>
            </a:stretch>
          </p:blipFill>
          <p:spPr>
            <a:xfrm>
              <a:off x="4921137" y="4014240"/>
              <a:ext cx="3374041" cy="2530531"/>
            </a:xfrm>
            <a:prstGeom prst="rect">
              <a:avLst/>
            </a:prstGeom>
          </p:spPr>
        </p:pic>
        <p:sp>
          <p:nvSpPr>
            <p:cNvPr id="19" name="TextBox 18">
              <a:extLst>
                <a:ext uri="{FF2B5EF4-FFF2-40B4-BE49-F238E27FC236}">
                  <a16:creationId xmlns:a16="http://schemas.microsoft.com/office/drawing/2014/main" id="{949B1FE7-823C-9D96-D918-0CB7652E3A03}"/>
                </a:ext>
              </a:extLst>
            </p:cNvPr>
            <p:cNvSpPr txBox="1"/>
            <p:nvPr/>
          </p:nvSpPr>
          <p:spPr>
            <a:xfrm>
              <a:off x="5966796" y="3829574"/>
              <a:ext cx="1559529" cy="369332"/>
            </a:xfrm>
            <a:prstGeom prst="rect">
              <a:avLst/>
            </a:prstGeom>
            <a:noFill/>
          </p:spPr>
          <p:txBody>
            <a:bodyPr wrap="none" rtlCol="0">
              <a:spAutoFit/>
            </a:bodyPr>
            <a:lstStyle/>
            <a:p>
              <a:r>
                <a:rPr lang="en-US" dirty="0"/>
                <a:t>cross-sections: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81E70D9-73CE-0242-39E3-D4464CAA10CD}"/>
                    </a:ext>
                  </a:extLst>
                </p:cNvPr>
                <p:cNvSpPr txBox="1"/>
                <p:nvPr/>
              </p:nvSpPr>
              <p:spPr>
                <a:xfrm>
                  <a:off x="6150361" y="4473209"/>
                  <a:ext cx="4624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BE21C"/>
                                </a:solidFill>
                                <a:latin typeface="Cambria Math" panose="02040503050406030204" pitchFamily="18" charset="0"/>
                              </a:rPr>
                            </m:ctrlPr>
                          </m:sSubPr>
                          <m:e>
                            <m:r>
                              <a:rPr lang="en-US" b="0" i="1" smtClean="0">
                                <a:solidFill>
                                  <a:srgbClr val="DBE21C"/>
                                </a:solidFill>
                                <a:latin typeface="Cambria Math" panose="02040503050406030204" pitchFamily="18" charset="0"/>
                              </a:rPr>
                              <m:t>𝜎</m:t>
                            </m:r>
                          </m:e>
                          <m:sub>
                            <m:r>
                              <a:rPr lang="en-US" b="0" i="1" smtClean="0">
                                <a:solidFill>
                                  <a:srgbClr val="DBE21C"/>
                                </a:solidFill>
                                <a:latin typeface="Cambria Math" panose="02040503050406030204" pitchFamily="18" charset="0"/>
                              </a:rPr>
                              <m:t>𝑒</m:t>
                            </m:r>
                          </m:sub>
                        </m:sSub>
                      </m:oMath>
                    </m:oMathPara>
                  </a14:m>
                  <a:endParaRPr lang="en-US" dirty="0">
                    <a:solidFill>
                      <a:srgbClr val="DBE21C"/>
                    </a:solidFill>
                  </a:endParaRPr>
                </a:p>
              </p:txBody>
            </p:sp>
          </mc:Choice>
          <mc:Fallback xmlns="">
            <p:sp>
              <p:nvSpPr>
                <p:cNvPr id="24" name="TextBox 23">
                  <a:extLst>
                    <a:ext uri="{FF2B5EF4-FFF2-40B4-BE49-F238E27FC236}">
                      <a16:creationId xmlns:a16="http://schemas.microsoft.com/office/drawing/2014/main" id="{A81E70D9-73CE-0242-39E3-D4464CAA10CD}"/>
                    </a:ext>
                  </a:extLst>
                </p:cNvPr>
                <p:cNvSpPr txBox="1">
                  <a:spLocks noRot="1" noChangeAspect="1" noMove="1" noResize="1" noEditPoints="1" noAdjustHandles="1" noChangeArrowheads="1" noChangeShapeType="1" noTextEdit="1"/>
                </p:cNvSpPr>
                <p:nvPr/>
              </p:nvSpPr>
              <p:spPr>
                <a:xfrm>
                  <a:off x="6150361" y="4473209"/>
                  <a:ext cx="4624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501A2B-7200-BE41-C07E-2E9E9F6CD9CA}"/>
                    </a:ext>
                  </a:extLst>
                </p:cNvPr>
                <p:cNvSpPr txBox="1"/>
                <p:nvPr/>
              </p:nvSpPr>
              <p:spPr>
                <a:xfrm>
                  <a:off x="6096000" y="5619335"/>
                  <a:ext cx="475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𝜎</m:t>
                            </m:r>
                          </m:e>
                          <m:sub>
                            <m:r>
                              <a:rPr lang="en-US" b="0" i="1" smtClean="0">
                                <a:solidFill>
                                  <a:schemeClr val="accent1"/>
                                </a:solidFill>
                                <a:latin typeface="Cambria Math" panose="02040503050406030204" pitchFamily="18" charset="0"/>
                              </a:rPr>
                              <m:t>𝑎</m:t>
                            </m:r>
                          </m:sub>
                        </m:sSub>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81501A2B-7200-BE41-C07E-2E9E9F6CD9CA}"/>
                    </a:ext>
                  </a:extLst>
                </p:cNvPr>
                <p:cNvSpPr txBox="1">
                  <a:spLocks noRot="1" noChangeAspect="1" noMove="1" noResize="1" noEditPoints="1" noAdjustHandles="1" noChangeArrowheads="1" noChangeShapeType="1" noTextEdit="1"/>
                </p:cNvSpPr>
                <p:nvPr/>
              </p:nvSpPr>
              <p:spPr>
                <a:xfrm>
                  <a:off x="6096000" y="5619335"/>
                  <a:ext cx="475900" cy="369332"/>
                </a:xfrm>
                <a:prstGeom prst="rect">
                  <a:avLst/>
                </a:prstGeom>
                <a:blipFill>
                  <a:blip r:embed="rId11"/>
                  <a:stretch>
                    <a:fillRect/>
                  </a:stretch>
                </a:blipFill>
              </p:spPr>
              <p:txBody>
                <a:bodyPr/>
                <a:lstStyle/>
                <a:p>
                  <a:r>
                    <a:rPr lang="en-US">
                      <a:noFill/>
                    </a:rPr>
                    <a:t> </a:t>
                  </a:r>
                </a:p>
              </p:txBody>
            </p:sp>
          </mc:Fallback>
        </mc:AlternateContent>
      </p:grpSp>
      <p:cxnSp>
        <p:nvCxnSpPr>
          <p:cNvPr id="27" name="Straight Arrow Connector 26">
            <a:extLst>
              <a:ext uri="{FF2B5EF4-FFF2-40B4-BE49-F238E27FC236}">
                <a16:creationId xmlns:a16="http://schemas.microsoft.com/office/drawing/2014/main" id="{E10A9E92-2089-0F42-9E8E-F692A0C50877}"/>
              </a:ext>
            </a:extLst>
          </p:cNvPr>
          <p:cNvCxnSpPr>
            <a:cxnSpLocks/>
            <a:stCxn id="22" idx="3"/>
          </p:cNvCxnSpPr>
          <p:nvPr/>
        </p:nvCxnSpPr>
        <p:spPr>
          <a:xfrm>
            <a:off x="4505132" y="5337413"/>
            <a:ext cx="416005" cy="0"/>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86311C-0A03-6097-C308-3FA1A5195932}"/>
                  </a:ext>
                </a:extLst>
              </p:cNvPr>
              <p:cNvSpPr txBox="1"/>
              <p:nvPr/>
            </p:nvSpPr>
            <p:spPr>
              <a:xfrm>
                <a:off x="6809671" y="3243014"/>
                <a:ext cx="4544129"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𝜎</m:t>
                        </m:r>
                        <m:r>
                          <a:rPr lang="en-US" b="0" i="1" smtClean="0">
                            <a:latin typeface="Cambria Math" panose="02040503050406030204" pitchFamily="18" charset="0"/>
                          </a:rPr>
                          <m:t>𝑛𝑧</m:t>
                        </m:r>
                      </m:sup>
                    </m:sSup>
                  </m:oMath>
                </a14:m>
                <a:r>
                  <a:rPr lang="en-US" dirty="0"/>
                  <a:t> = small signal absorption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oMath>
                </a14:m>
                <a:r>
                  <a:rPr lang="en-US" dirty="0"/>
                  <a:t> is known</a:t>
                </a:r>
              </a:p>
            </p:txBody>
          </p:sp>
        </mc:Choice>
        <mc:Fallback xmlns="">
          <p:sp>
            <p:nvSpPr>
              <p:cNvPr id="7" name="TextBox 6">
                <a:extLst>
                  <a:ext uri="{FF2B5EF4-FFF2-40B4-BE49-F238E27FC236}">
                    <a16:creationId xmlns:a16="http://schemas.microsoft.com/office/drawing/2014/main" id="{2786311C-0A03-6097-C308-3FA1A5195932}"/>
                  </a:ext>
                </a:extLst>
              </p:cNvPr>
              <p:cNvSpPr txBox="1">
                <a:spLocks noRot="1" noChangeAspect="1" noMove="1" noResize="1" noEditPoints="1" noAdjustHandles="1" noChangeArrowheads="1" noChangeShapeType="1" noTextEdit="1"/>
              </p:cNvSpPr>
              <p:nvPr/>
            </p:nvSpPr>
            <p:spPr>
              <a:xfrm>
                <a:off x="6809671" y="3243014"/>
                <a:ext cx="4544129" cy="374270"/>
              </a:xfrm>
              <a:prstGeom prst="rect">
                <a:avLst/>
              </a:prstGeom>
              <a:blipFill>
                <a:blip r:embed="rId12"/>
                <a:stretch>
                  <a:fillRect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494438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5E91-E4F3-11ED-2896-BFE6E6BC0F7B}"/>
              </a:ext>
            </a:extLst>
          </p:cNvPr>
          <p:cNvSpPr>
            <a:spLocks noGrp="1"/>
          </p:cNvSpPr>
          <p:nvPr>
            <p:ph type="title"/>
          </p:nvPr>
        </p:nvSpPr>
        <p:spPr/>
        <p:txBody>
          <a:bodyPr>
            <a:noAutofit/>
          </a:bodyPr>
          <a:lstStyle/>
          <a:p>
            <a:r>
              <a:rPr lang="en-US" dirty="0"/>
              <a:t>2W pump, 2 m of ER 80</a:t>
            </a:r>
          </a:p>
        </p:txBody>
      </p:sp>
      <p:sp>
        <p:nvSpPr>
          <p:cNvPr id="3" name="Slide Number Placeholder 2">
            <a:extLst>
              <a:ext uri="{FF2B5EF4-FFF2-40B4-BE49-F238E27FC236}">
                <a16:creationId xmlns:a16="http://schemas.microsoft.com/office/drawing/2014/main" id="{3CD2E26A-83E7-7848-0A93-C2251C5FE996}"/>
              </a:ext>
            </a:extLst>
          </p:cNvPr>
          <p:cNvSpPr>
            <a:spLocks noGrp="1"/>
          </p:cNvSpPr>
          <p:nvPr>
            <p:ph type="sldNum" sz="quarter" idx="12"/>
          </p:nvPr>
        </p:nvSpPr>
        <p:spPr/>
        <p:txBody>
          <a:bodyPr/>
          <a:lstStyle/>
          <a:p>
            <a:fld id="{B9982081-D51A-40C8-8A41-6498517A0DD4}" type="slidenum">
              <a:rPr lang="en-US" smtClean="0"/>
              <a:t>4</a:t>
            </a:fld>
            <a:endParaRPr lang="en-US"/>
          </a:p>
        </p:txBody>
      </p:sp>
      <p:sp>
        <p:nvSpPr>
          <p:cNvPr id="10" name="TextBox 9">
            <a:extLst>
              <a:ext uri="{FF2B5EF4-FFF2-40B4-BE49-F238E27FC236}">
                <a16:creationId xmlns:a16="http://schemas.microsoft.com/office/drawing/2014/main" id="{C59896C4-9F48-3584-F785-5E3808DC96CC}"/>
              </a:ext>
            </a:extLst>
          </p:cNvPr>
          <p:cNvSpPr txBox="1"/>
          <p:nvPr/>
        </p:nvSpPr>
        <p:spPr>
          <a:xfrm>
            <a:off x="7653867" y="1701799"/>
            <a:ext cx="2954866" cy="646331"/>
          </a:xfrm>
          <a:prstGeom prst="rect">
            <a:avLst/>
          </a:prstGeom>
          <a:noFill/>
        </p:spPr>
        <p:txBody>
          <a:bodyPr wrap="square" rtlCol="0">
            <a:spAutoFit/>
          </a:bodyPr>
          <a:lstStyle/>
          <a:p>
            <a:r>
              <a:rPr lang="en-US" dirty="0">
                <a:solidFill>
                  <a:srgbClr val="FF0000"/>
                </a:solidFill>
              </a:rPr>
              <a:t>Unphysically high conversion efficiency!</a:t>
            </a:r>
          </a:p>
        </p:txBody>
      </p:sp>
      <p:sp>
        <p:nvSpPr>
          <p:cNvPr id="12" name="TextBox 11">
            <a:extLst>
              <a:ext uri="{FF2B5EF4-FFF2-40B4-BE49-F238E27FC236}">
                <a16:creationId xmlns:a16="http://schemas.microsoft.com/office/drawing/2014/main" id="{E5BF6101-7705-2B23-A325-AD79A6D7FE6E}"/>
              </a:ext>
            </a:extLst>
          </p:cNvPr>
          <p:cNvSpPr txBox="1"/>
          <p:nvPr/>
        </p:nvSpPr>
        <p:spPr>
          <a:xfrm>
            <a:off x="8153400" y="2472267"/>
            <a:ext cx="2743200" cy="646331"/>
          </a:xfrm>
          <a:prstGeom prst="rect">
            <a:avLst/>
          </a:prstGeom>
          <a:noFill/>
        </p:spPr>
        <p:txBody>
          <a:bodyPr wrap="square" rtlCol="0">
            <a:spAutoFit/>
          </a:bodyPr>
          <a:lstStyle/>
          <a:p>
            <a:r>
              <a:rPr lang="en-US" dirty="0"/>
              <a:t>Used: 0.7 dB insertion loss, 0.2 dB splicing loss</a:t>
            </a:r>
          </a:p>
        </p:txBody>
      </p:sp>
      <p:pic>
        <p:nvPicPr>
          <p:cNvPr id="14" name="Picture 13">
            <a:extLst>
              <a:ext uri="{FF2B5EF4-FFF2-40B4-BE49-F238E27FC236}">
                <a16:creationId xmlns:a16="http://schemas.microsoft.com/office/drawing/2014/main" id="{744EE2DF-767A-D6E9-F681-7DCBE4B002BE}"/>
              </a:ext>
            </a:extLst>
          </p:cNvPr>
          <p:cNvPicPr>
            <a:picLocks noChangeAspect="1"/>
          </p:cNvPicPr>
          <p:nvPr/>
        </p:nvPicPr>
        <p:blipFill>
          <a:blip r:embed="rId2"/>
          <a:stretch>
            <a:fillRect/>
          </a:stretch>
        </p:blipFill>
        <p:spPr>
          <a:xfrm>
            <a:off x="838200" y="1295400"/>
            <a:ext cx="6527800" cy="4895850"/>
          </a:xfrm>
          <a:prstGeom prst="rect">
            <a:avLst/>
          </a:prstGeom>
        </p:spPr>
      </p:pic>
      <p:sp>
        <p:nvSpPr>
          <p:cNvPr id="15" name="TextBox 14">
            <a:extLst>
              <a:ext uri="{FF2B5EF4-FFF2-40B4-BE49-F238E27FC236}">
                <a16:creationId xmlns:a16="http://schemas.microsoft.com/office/drawing/2014/main" id="{A1F9F4BF-189F-52FD-7658-7E6FFC7484AC}"/>
              </a:ext>
            </a:extLst>
          </p:cNvPr>
          <p:cNvSpPr txBox="1"/>
          <p:nvPr/>
        </p:nvSpPr>
        <p:spPr>
          <a:xfrm>
            <a:off x="7806267" y="3403599"/>
            <a:ext cx="3259666" cy="2308324"/>
          </a:xfrm>
          <a:prstGeom prst="rect">
            <a:avLst/>
          </a:prstGeom>
          <a:noFill/>
        </p:spPr>
        <p:txBody>
          <a:bodyPr wrap="square" rtlCol="0">
            <a:spAutoFit/>
          </a:bodyPr>
          <a:lstStyle/>
          <a:p>
            <a:r>
              <a:rPr lang="en-US" dirty="0"/>
              <a:t>Since seed power is quite high, this likely isn’t due to unaccounted ASE? </a:t>
            </a:r>
          </a:p>
          <a:p>
            <a:endParaRPr lang="en-US" dirty="0"/>
          </a:p>
          <a:p>
            <a:r>
              <a:rPr lang="en-US" dirty="0"/>
              <a:t>So, the next step to try is to  account for excited state absorption, since after all green fluorescence is always observed. </a:t>
            </a:r>
          </a:p>
        </p:txBody>
      </p:sp>
    </p:spTree>
    <p:extLst>
      <p:ext uri="{BB962C8B-B14F-4D97-AF65-F5344CB8AC3E}">
        <p14:creationId xmlns:p14="http://schemas.microsoft.com/office/powerpoint/2010/main" val="1775009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C4124E-C7EA-DE4A-4868-7AC9A19B3CE0}"/>
              </a:ext>
            </a:extLst>
          </p:cNvPr>
          <p:cNvSpPr>
            <a:spLocks noGrp="1"/>
          </p:cNvSpPr>
          <p:nvPr>
            <p:ph type="title"/>
          </p:nvPr>
        </p:nvSpPr>
        <p:spPr/>
        <p:txBody>
          <a:bodyPr/>
          <a:lstStyle/>
          <a:p>
            <a:r>
              <a:rPr lang="en-US" dirty="0"/>
              <a:t>Accounting for excited state absorption</a:t>
            </a:r>
          </a:p>
        </p:txBody>
      </p:sp>
      <p:sp>
        <p:nvSpPr>
          <p:cNvPr id="7" name="Text Placeholder 6">
            <a:extLst>
              <a:ext uri="{FF2B5EF4-FFF2-40B4-BE49-F238E27FC236}">
                <a16:creationId xmlns:a16="http://schemas.microsoft.com/office/drawing/2014/main" id="{143E3D10-ECD0-713B-31F0-9532D178AAC4}"/>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B144C6E4-7F9D-7DE2-811D-1D4B6E46F08C}"/>
              </a:ext>
            </a:extLst>
          </p:cNvPr>
          <p:cNvSpPr>
            <a:spLocks noGrp="1"/>
          </p:cNvSpPr>
          <p:nvPr>
            <p:ph type="sldNum" sz="quarter" idx="12"/>
          </p:nvPr>
        </p:nvSpPr>
        <p:spPr/>
        <p:txBody>
          <a:bodyPr/>
          <a:lstStyle/>
          <a:p>
            <a:fld id="{B9982081-D51A-40C8-8A41-6498517A0DD4}" type="slidenum">
              <a:rPr lang="en-US" smtClean="0"/>
              <a:t>5</a:t>
            </a:fld>
            <a:endParaRPr lang="en-US"/>
          </a:p>
        </p:txBody>
      </p:sp>
    </p:spTree>
    <p:extLst>
      <p:ext uri="{BB962C8B-B14F-4D97-AF65-F5344CB8AC3E}">
        <p14:creationId xmlns:p14="http://schemas.microsoft.com/office/powerpoint/2010/main" val="383713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F4E580B5-A9FD-9CC8-F608-E1B662FF13AD}"/>
                  </a:ext>
                </a:extLst>
              </p:cNvPr>
              <p:cNvSpPr>
                <a:spLocks noGrp="1"/>
              </p:cNvSpPr>
              <p:nvPr>
                <p:ph type="title"/>
              </p:nvPr>
            </p:nvSpPr>
            <p:spPr/>
            <p:txBody>
              <a:bodyPr>
                <a:normAutofit/>
              </a:bodyPr>
              <a:lstStyle/>
              <a:p>
                <a:r>
                  <a:rPr lang="en-US" dirty="0"/>
                  <a:t>ESA for both pump and signal </a:t>
                </a:r>
                <a14:m>
                  <m:oMath xmlns:m="http://schemas.openxmlformats.org/officeDocument/2006/math">
                    <m:r>
                      <a:rPr lang="en-US" b="0" i="1" smtClean="0">
                        <a:latin typeface="Cambria Math" panose="02040503050406030204" pitchFamily="18" charset="0"/>
                      </a:rPr>
                      <m:t>→</m:t>
                    </m:r>
                  </m:oMath>
                </a14:m>
                <a:r>
                  <a:rPr lang="en-US" dirty="0"/>
                  <a:t> 5-levels</a:t>
                </a:r>
              </a:p>
            </p:txBody>
          </p:sp>
        </mc:Choice>
        <mc:Fallback xmlns="">
          <p:sp>
            <p:nvSpPr>
              <p:cNvPr id="5" name="Title 4">
                <a:extLst>
                  <a:ext uri="{FF2B5EF4-FFF2-40B4-BE49-F238E27FC236}">
                    <a16:creationId xmlns:a16="http://schemas.microsoft.com/office/drawing/2014/main" id="{F4E580B5-A9FD-9CC8-F608-E1B662FF13AD}"/>
                  </a:ext>
                </a:extLst>
              </p:cNvPr>
              <p:cNvSpPr>
                <a:spLocks noGrp="1" noRot="1" noChangeAspect="1" noMove="1" noResize="1" noEditPoints="1" noAdjustHandles="1" noChangeArrowheads="1" noChangeShapeType="1" noTextEdit="1"/>
              </p:cNvSpPr>
              <p:nvPr>
                <p:ph type="title"/>
              </p:nvPr>
            </p:nvSpPr>
            <p:spPr>
              <a:blipFill>
                <a:blip r:embed="rId2"/>
                <a:stretch>
                  <a:fillRect l="-2413" t="-11268" b="-225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6AA6F92-F9C4-C646-B0B0-159F125BEA46}"/>
              </a:ext>
            </a:extLst>
          </p:cNvPr>
          <p:cNvSpPr>
            <a:spLocks noGrp="1"/>
          </p:cNvSpPr>
          <p:nvPr>
            <p:ph type="sldNum" sz="quarter" idx="12"/>
          </p:nvPr>
        </p:nvSpPr>
        <p:spPr/>
        <p:txBody>
          <a:bodyPr/>
          <a:lstStyle/>
          <a:p>
            <a:fld id="{B9982081-D51A-40C8-8A41-6498517A0DD4}" type="slidenum">
              <a:rPr lang="en-US" smtClean="0"/>
              <a:t>6</a:t>
            </a:fld>
            <a:endParaRPr lang="en-US"/>
          </a:p>
        </p:txBody>
      </p:sp>
      <p:pic>
        <p:nvPicPr>
          <p:cNvPr id="3" name="Picture 2" descr="A black background with blue text&#10;&#10;Description automatically generated">
            <a:extLst>
              <a:ext uri="{FF2B5EF4-FFF2-40B4-BE49-F238E27FC236}">
                <a16:creationId xmlns:a16="http://schemas.microsoft.com/office/drawing/2014/main" id="{DB607998-0BAF-0F70-CD19-D0AD4CEA6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64028"/>
            <a:ext cx="4711700" cy="5346700"/>
          </a:xfrm>
          <a:prstGeom prst="rect">
            <a:avLst/>
          </a:prstGeom>
        </p:spPr>
      </p:pic>
      <p:sp>
        <p:nvSpPr>
          <p:cNvPr id="6" name="TextBox 5">
            <a:extLst>
              <a:ext uri="{FF2B5EF4-FFF2-40B4-BE49-F238E27FC236}">
                <a16:creationId xmlns:a16="http://schemas.microsoft.com/office/drawing/2014/main" id="{4A45212B-4295-B918-335C-C6452541EAC2}"/>
              </a:ext>
            </a:extLst>
          </p:cNvPr>
          <p:cNvSpPr txBox="1"/>
          <p:nvPr/>
        </p:nvSpPr>
        <p:spPr>
          <a:xfrm>
            <a:off x="6620933" y="1346200"/>
            <a:ext cx="4182534" cy="3139321"/>
          </a:xfrm>
          <a:prstGeom prst="rect">
            <a:avLst/>
          </a:prstGeom>
          <a:noFill/>
        </p:spPr>
        <p:txBody>
          <a:bodyPr wrap="square" rtlCol="0">
            <a:spAutoFit/>
          </a:bodyPr>
          <a:lstStyle/>
          <a:p>
            <a:pPr marL="342900" indent="-342900">
              <a:buFont typeface="Arial" panose="020B0604020202020204" pitchFamily="34" charset="0"/>
              <a:buChar char="•"/>
            </a:pPr>
            <a:r>
              <a:rPr lang="en-US" dirty="0"/>
              <a:t>You need to include lifetimes to “close” the circuit if you want to apply steady state (i.e. electron number needs to be conserved)</a:t>
            </a:r>
          </a:p>
          <a:p>
            <a:pPr marL="342900" indent="-342900">
              <a:buFont typeface="Arial" panose="020B0604020202020204" pitchFamily="34" charset="0"/>
              <a:buChar char="•"/>
            </a:pPr>
            <a:r>
              <a:rPr lang="en-US" dirty="0"/>
              <a:t>You can isolate population to the laser excited state (2), pump level (3), and pump excited state (5) which is responsible for the green fluorescence.</a:t>
            </a:r>
          </a:p>
          <a:p>
            <a:pPr marL="800100" lvl="1" indent="-342900">
              <a:buFont typeface="Arial" panose="020B0604020202020204" pitchFamily="34" charset="0"/>
              <a:buChar char="•"/>
            </a:pPr>
            <a:r>
              <a:rPr lang="en-US" dirty="0"/>
              <a:t>Done by making the lifetime of (4) much smaller than the others (e.g. ns)</a:t>
            </a:r>
          </a:p>
        </p:txBody>
      </p:sp>
      <p:sp>
        <p:nvSpPr>
          <p:cNvPr id="7" name="TextBox 6">
            <a:extLst>
              <a:ext uri="{FF2B5EF4-FFF2-40B4-BE49-F238E27FC236}">
                <a16:creationId xmlns:a16="http://schemas.microsoft.com/office/drawing/2014/main" id="{574732EA-45D5-DD9D-2442-51D3266C27DE}"/>
              </a:ext>
            </a:extLst>
          </p:cNvPr>
          <p:cNvSpPr txBox="1"/>
          <p:nvPr/>
        </p:nvSpPr>
        <p:spPr>
          <a:xfrm>
            <a:off x="0" y="6581001"/>
            <a:ext cx="4642425" cy="276999"/>
          </a:xfrm>
          <a:prstGeom prst="rect">
            <a:avLst/>
          </a:prstGeom>
          <a:noFill/>
        </p:spPr>
        <p:txBody>
          <a:bodyPr wrap="none" rtlCol="0">
            <a:spAutoFit/>
          </a:bodyPr>
          <a:lstStyle/>
          <a:p>
            <a:r>
              <a:rPr lang="en-US" sz="1200" dirty="0"/>
              <a:t>Yu. O. </a:t>
            </a:r>
            <a:r>
              <a:rPr lang="en-US" sz="1200" dirty="0" err="1"/>
              <a:t>Barmenkov</a:t>
            </a:r>
            <a:r>
              <a:rPr lang="en-US" sz="1200" dirty="0"/>
              <a:t>, et al., Journal of Applied Physics 106, 083108 (2009).</a:t>
            </a:r>
          </a:p>
        </p:txBody>
      </p:sp>
      <p:sp>
        <p:nvSpPr>
          <p:cNvPr id="8" name="TextBox 7">
            <a:extLst>
              <a:ext uri="{FF2B5EF4-FFF2-40B4-BE49-F238E27FC236}">
                <a16:creationId xmlns:a16="http://schemas.microsoft.com/office/drawing/2014/main" id="{37AB44EC-52B1-DB32-6903-2A03F53854AA}"/>
              </a:ext>
            </a:extLst>
          </p:cNvPr>
          <p:cNvSpPr txBox="1"/>
          <p:nvPr/>
        </p:nvSpPr>
        <p:spPr>
          <a:xfrm>
            <a:off x="4775200" y="5424640"/>
            <a:ext cx="5751511" cy="369332"/>
          </a:xfrm>
          <a:prstGeom prst="rect">
            <a:avLst/>
          </a:prstGeom>
          <a:noFill/>
        </p:spPr>
        <p:txBody>
          <a:bodyPr wrap="none" rtlCol="0">
            <a:spAutoFit/>
          </a:bodyPr>
          <a:lstStyle/>
          <a:p>
            <a:r>
              <a:rPr lang="en-US" dirty="0"/>
              <a:t>Solve for n</a:t>
            </a:r>
            <a:r>
              <a:rPr lang="en-US" baseline="-25000" dirty="0"/>
              <a:t>1</a:t>
            </a:r>
            <a:r>
              <a:rPr lang="en-US" dirty="0"/>
              <a:t> n</a:t>
            </a:r>
            <a:r>
              <a:rPr lang="en-US" baseline="-25000" dirty="0"/>
              <a:t>2</a:t>
            </a:r>
            <a:r>
              <a:rPr lang="en-US" dirty="0"/>
              <a:t> n</a:t>
            </a:r>
            <a:r>
              <a:rPr lang="en-US" baseline="-25000" dirty="0"/>
              <a:t>3</a:t>
            </a:r>
            <a:r>
              <a:rPr lang="en-US" dirty="0"/>
              <a:t> n</a:t>
            </a:r>
            <a:r>
              <a:rPr lang="en-US" baseline="-25000" dirty="0"/>
              <a:t>4</a:t>
            </a:r>
            <a:r>
              <a:rPr lang="en-US" dirty="0"/>
              <a:t> n</a:t>
            </a:r>
            <a:r>
              <a:rPr lang="en-US" baseline="-25000" dirty="0"/>
              <a:t>5</a:t>
            </a:r>
            <a:r>
              <a:rPr lang="en-US" dirty="0"/>
              <a:t> in terms of </a:t>
            </a:r>
            <a:r>
              <a:rPr lang="en-US" dirty="0" err="1"/>
              <a:t>n</a:t>
            </a:r>
            <a:r>
              <a:rPr lang="en-US" baseline="-25000" dirty="0" err="1"/>
              <a:t>tot</a:t>
            </a:r>
            <a:r>
              <a:rPr lang="en-US" dirty="0"/>
              <a:t> = n</a:t>
            </a:r>
            <a:r>
              <a:rPr lang="en-US" baseline="-25000" dirty="0"/>
              <a:t>1</a:t>
            </a:r>
            <a:r>
              <a:rPr lang="en-US" dirty="0"/>
              <a:t> + n</a:t>
            </a:r>
            <a:r>
              <a:rPr lang="en-US" baseline="-25000" dirty="0"/>
              <a:t>2</a:t>
            </a:r>
            <a:r>
              <a:rPr lang="en-US" dirty="0"/>
              <a:t> + n</a:t>
            </a:r>
            <a:r>
              <a:rPr lang="en-US" baseline="-25000" dirty="0"/>
              <a:t>3</a:t>
            </a:r>
            <a:r>
              <a:rPr lang="en-US" dirty="0"/>
              <a:t> + n</a:t>
            </a:r>
            <a:r>
              <a:rPr lang="en-US" baseline="-25000" dirty="0"/>
              <a:t>4</a:t>
            </a:r>
            <a:r>
              <a:rPr lang="en-US" dirty="0"/>
              <a:t> + n</a:t>
            </a:r>
            <a:r>
              <a:rPr lang="en-US" baseline="-25000" dirty="0"/>
              <a:t>5</a:t>
            </a:r>
            <a:endParaRPr lang="en-US" dirty="0"/>
          </a:p>
        </p:txBody>
      </p:sp>
      <p:sp>
        <p:nvSpPr>
          <p:cNvPr id="2" name="TextBox 1">
            <a:extLst>
              <a:ext uri="{FF2B5EF4-FFF2-40B4-BE49-F238E27FC236}">
                <a16:creationId xmlns:a16="http://schemas.microsoft.com/office/drawing/2014/main" id="{EB21746F-3EC9-0600-CA35-2F91B787CA85}"/>
              </a:ext>
            </a:extLst>
          </p:cNvPr>
          <p:cNvSpPr txBox="1"/>
          <p:nvPr/>
        </p:nvSpPr>
        <p:spPr>
          <a:xfrm>
            <a:off x="5235839" y="5779185"/>
            <a:ext cx="52908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Computed in Mathematica and then copied to Python using Sympy</a:t>
            </a:r>
          </a:p>
        </p:txBody>
      </p:sp>
    </p:spTree>
    <p:extLst>
      <p:ext uri="{BB962C8B-B14F-4D97-AF65-F5344CB8AC3E}">
        <p14:creationId xmlns:p14="http://schemas.microsoft.com/office/powerpoint/2010/main" val="4119830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E61EC8-6D22-D841-9539-56AF72B0130C}"/>
              </a:ext>
            </a:extLst>
          </p:cNvPr>
          <p:cNvSpPr>
            <a:spLocks noGrp="1"/>
          </p:cNvSpPr>
          <p:nvPr>
            <p:ph type="sldNum" sz="quarter" idx="12"/>
          </p:nvPr>
        </p:nvSpPr>
        <p:spPr/>
        <p:txBody>
          <a:bodyPr/>
          <a:lstStyle/>
          <a:p>
            <a:fld id="{B9982081-D51A-40C8-8A41-6498517A0DD4}" type="slidenum">
              <a:rPr lang="en-US" smtClean="0"/>
              <a:t>7</a:t>
            </a:fld>
            <a:endParaRPr lang="en-US"/>
          </a:p>
        </p:txBody>
      </p:sp>
      <p:sp>
        <p:nvSpPr>
          <p:cNvPr id="5" name="TextBox 4">
            <a:extLst>
              <a:ext uri="{FF2B5EF4-FFF2-40B4-BE49-F238E27FC236}">
                <a16:creationId xmlns:a16="http://schemas.microsoft.com/office/drawing/2014/main" id="{DE8BDE8C-9EED-77F2-E508-9E4D1BABC917}"/>
              </a:ext>
            </a:extLst>
          </p:cNvPr>
          <p:cNvSpPr txBox="1"/>
          <p:nvPr/>
        </p:nvSpPr>
        <p:spPr>
          <a:xfrm>
            <a:off x="8411289" y="1540807"/>
            <a:ext cx="3543644" cy="923330"/>
          </a:xfrm>
          <a:prstGeom prst="rect">
            <a:avLst/>
          </a:prstGeom>
          <a:noFill/>
        </p:spPr>
        <p:txBody>
          <a:bodyPr wrap="square" rtlCol="0">
            <a:spAutoFit/>
          </a:bodyPr>
          <a:lstStyle/>
          <a:p>
            <a:r>
              <a:rPr lang="en-US" dirty="0">
                <a:solidFill>
                  <a:srgbClr val="FF0000"/>
                </a:solidFill>
              </a:rPr>
              <a:t>Not perfect, but much more realistic power evolution, maybe actually a little too lossy.</a:t>
            </a:r>
          </a:p>
        </p:txBody>
      </p:sp>
      <p:sp>
        <p:nvSpPr>
          <p:cNvPr id="6" name="Title 1">
            <a:extLst>
              <a:ext uri="{FF2B5EF4-FFF2-40B4-BE49-F238E27FC236}">
                <a16:creationId xmlns:a16="http://schemas.microsoft.com/office/drawing/2014/main" id="{FABB0B74-3F47-CEF3-D23B-4EA29A3B2744}"/>
              </a:ext>
            </a:extLst>
          </p:cNvPr>
          <p:cNvSpPr>
            <a:spLocks noGrp="1"/>
          </p:cNvSpPr>
          <p:nvPr>
            <p:ph type="title"/>
          </p:nvPr>
        </p:nvSpPr>
        <p:spPr/>
        <p:txBody>
          <a:bodyPr>
            <a:noAutofit/>
          </a:bodyPr>
          <a:lstStyle/>
          <a:p>
            <a:r>
              <a:rPr lang="en-US" dirty="0"/>
              <a:t>2W pump, 2 m of ER 80</a:t>
            </a:r>
          </a:p>
        </p:txBody>
      </p:sp>
      <p:pic>
        <p:nvPicPr>
          <p:cNvPr id="8" name="Picture 7">
            <a:extLst>
              <a:ext uri="{FF2B5EF4-FFF2-40B4-BE49-F238E27FC236}">
                <a16:creationId xmlns:a16="http://schemas.microsoft.com/office/drawing/2014/main" id="{627520B6-E087-8194-92F3-E9A63030A739}"/>
              </a:ext>
            </a:extLst>
          </p:cNvPr>
          <p:cNvPicPr>
            <a:picLocks noChangeAspect="1"/>
          </p:cNvPicPr>
          <p:nvPr/>
        </p:nvPicPr>
        <p:blipFill>
          <a:blip r:embed="rId2"/>
          <a:stretch>
            <a:fillRect/>
          </a:stretch>
        </p:blipFill>
        <p:spPr>
          <a:xfrm>
            <a:off x="439578" y="1540807"/>
            <a:ext cx="7772400" cy="4294001"/>
          </a:xfrm>
          <a:prstGeom prst="rect">
            <a:avLst/>
          </a:prstGeom>
        </p:spPr>
      </p:pic>
      <p:sp>
        <p:nvSpPr>
          <p:cNvPr id="9" name="TextBox 8">
            <a:extLst>
              <a:ext uri="{FF2B5EF4-FFF2-40B4-BE49-F238E27FC236}">
                <a16:creationId xmlns:a16="http://schemas.microsoft.com/office/drawing/2014/main" id="{00E2E87E-674A-E3B8-8C32-29EEEA8E890E}"/>
              </a:ext>
            </a:extLst>
          </p:cNvPr>
          <p:cNvSpPr txBox="1"/>
          <p:nvPr/>
        </p:nvSpPr>
        <p:spPr>
          <a:xfrm>
            <a:off x="8610600" y="2516696"/>
            <a:ext cx="2743200" cy="646331"/>
          </a:xfrm>
          <a:prstGeom prst="rect">
            <a:avLst/>
          </a:prstGeom>
          <a:noFill/>
        </p:spPr>
        <p:txBody>
          <a:bodyPr wrap="square" rtlCol="0">
            <a:spAutoFit/>
          </a:bodyPr>
          <a:lstStyle/>
          <a:p>
            <a:r>
              <a:rPr lang="en-US" dirty="0"/>
              <a:t>Used: 0.7 dB insertion loss, 0.2 dB splicing loss</a:t>
            </a:r>
          </a:p>
        </p:txBody>
      </p:sp>
      <p:sp>
        <p:nvSpPr>
          <p:cNvPr id="10" name="TextBox 9">
            <a:extLst>
              <a:ext uri="{FF2B5EF4-FFF2-40B4-BE49-F238E27FC236}">
                <a16:creationId xmlns:a16="http://schemas.microsoft.com/office/drawing/2014/main" id="{5CD31E83-005A-27FA-8A60-A53314C77CA8}"/>
              </a:ext>
            </a:extLst>
          </p:cNvPr>
          <p:cNvSpPr txBox="1"/>
          <p:nvPr/>
        </p:nvSpPr>
        <p:spPr>
          <a:xfrm>
            <a:off x="8576733" y="3307603"/>
            <a:ext cx="3141133"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Better match to experiment can be achieved by varying 5-level parameters, although the ones obtained from </a:t>
            </a:r>
            <a:r>
              <a:rPr lang="en-US" sz="1400" dirty="0" err="1"/>
              <a:t>Barmenkov</a:t>
            </a:r>
            <a:r>
              <a:rPr lang="en-US" sz="1400" dirty="0"/>
              <a:t> et al. are not too bad. Their numbers are similar to other older papers.</a:t>
            </a:r>
          </a:p>
        </p:txBody>
      </p:sp>
    </p:spTree>
    <p:extLst>
      <p:ext uri="{BB962C8B-B14F-4D97-AF65-F5344CB8AC3E}">
        <p14:creationId xmlns:p14="http://schemas.microsoft.com/office/powerpoint/2010/main" val="78425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97BB-071F-DB4E-AC6B-4B379AB6F8EF}"/>
              </a:ext>
            </a:extLst>
          </p:cNvPr>
          <p:cNvSpPr>
            <a:spLocks noGrp="1"/>
          </p:cNvSpPr>
          <p:nvPr>
            <p:ph type="title"/>
          </p:nvPr>
        </p:nvSpPr>
        <p:spPr/>
        <p:txBody>
          <a:bodyPr/>
          <a:lstStyle/>
          <a:p>
            <a:r>
              <a:rPr lang="en-US" dirty="0"/>
              <a:t>2W pump, 2 m of ER 80</a:t>
            </a:r>
          </a:p>
        </p:txBody>
      </p:sp>
      <p:sp>
        <p:nvSpPr>
          <p:cNvPr id="3" name="Slide Number Placeholder 2">
            <a:extLst>
              <a:ext uri="{FF2B5EF4-FFF2-40B4-BE49-F238E27FC236}">
                <a16:creationId xmlns:a16="http://schemas.microsoft.com/office/drawing/2014/main" id="{EA76F0C6-EC6F-8865-88D8-DE794A59BC7E}"/>
              </a:ext>
            </a:extLst>
          </p:cNvPr>
          <p:cNvSpPr>
            <a:spLocks noGrp="1"/>
          </p:cNvSpPr>
          <p:nvPr>
            <p:ph type="sldNum" sz="quarter" idx="12"/>
          </p:nvPr>
        </p:nvSpPr>
        <p:spPr/>
        <p:txBody>
          <a:bodyPr/>
          <a:lstStyle/>
          <a:p>
            <a:fld id="{B9982081-D51A-40C8-8A41-6498517A0DD4}" type="slidenum">
              <a:rPr lang="en-US" smtClean="0"/>
              <a:t>8</a:t>
            </a:fld>
            <a:endParaRPr lang="en-US"/>
          </a:p>
        </p:txBody>
      </p:sp>
      <p:pic>
        <p:nvPicPr>
          <p:cNvPr id="4" name="Picture 3">
            <a:extLst>
              <a:ext uri="{FF2B5EF4-FFF2-40B4-BE49-F238E27FC236}">
                <a16:creationId xmlns:a16="http://schemas.microsoft.com/office/drawing/2014/main" id="{20E9494B-4494-8FAB-BF4E-1E4025152EA7}"/>
              </a:ext>
            </a:extLst>
          </p:cNvPr>
          <p:cNvPicPr>
            <a:picLocks noChangeAspect="1"/>
          </p:cNvPicPr>
          <p:nvPr/>
        </p:nvPicPr>
        <p:blipFill>
          <a:blip r:embed="rId2"/>
          <a:stretch>
            <a:fillRect/>
          </a:stretch>
        </p:blipFill>
        <p:spPr>
          <a:xfrm>
            <a:off x="643466" y="1772518"/>
            <a:ext cx="7772400" cy="3976000"/>
          </a:xfrm>
          <a:prstGeom prst="rect">
            <a:avLst/>
          </a:prstGeom>
        </p:spPr>
      </p:pic>
      <p:sp>
        <p:nvSpPr>
          <p:cNvPr id="5" name="TextBox 4">
            <a:extLst>
              <a:ext uri="{FF2B5EF4-FFF2-40B4-BE49-F238E27FC236}">
                <a16:creationId xmlns:a16="http://schemas.microsoft.com/office/drawing/2014/main" id="{90620F62-FBBD-C0D3-5B44-12BA715B6B10}"/>
              </a:ext>
            </a:extLst>
          </p:cNvPr>
          <p:cNvSpPr txBox="1"/>
          <p:nvPr/>
        </p:nvSpPr>
        <p:spPr>
          <a:xfrm>
            <a:off x="8669867" y="1772517"/>
            <a:ext cx="2819400" cy="646331"/>
          </a:xfrm>
          <a:prstGeom prst="rect">
            <a:avLst/>
          </a:prstGeom>
          <a:noFill/>
        </p:spPr>
        <p:txBody>
          <a:bodyPr wrap="square" rtlCol="0">
            <a:spAutoFit/>
          </a:bodyPr>
          <a:lstStyle/>
          <a:p>
            <a:r>
              <a:rPr lang="en-US" dirty="0"/>
              <a:t>Backward pumping also matches experiment better. </a:t>
            </a:r>
          </a:p>
        </p:txBody>
      </p:sp>
      <p:sp>
        <p:nvSpPr>
          <p:cNvPr id="6" name="TextBox 5">
            <a:extLst>
              <a:ext uri="{FF2B5EF4-FFF2-40B4-BE49-F238E27FC236}">
                <a16:creationId xmlns:a16="http://schemas.microsoft.com/office/drawing/2014/main" id="{85391B1C-9CFF-1F22-ED66-B05369378ABE}"/>
              </a:ext>
            </a:extLst>
          </p:cNvPr>
          <p:cNvSpPr txBox="1"/>
          <p:nvPr/>
        </p:nvSpPr>
        <p:spPr>
          <a:xfrm>
            <a:off x="8707967" y="3297610"/>
            <a:ext cx="2743200" cy="646331"/>
          </a:xfrm>
          <a:prstGeom prst="rect">
            <a:avLst/>
          </a:prstGeom>
          <a:noFill/>
        </p:spPr>
        <p:txBody>
          <a:bodyPr wrap="square" rtlCol="0">
            <a:spAutoFit/>
          </a:bodyPr>
          <a:lstStyle/>
          <a:p>
            <a:r>
              <a:rPr lang="en-US" dirty="0"/>
              <a:t>Used: 0.7 dB insertion loss, 0.2 dB splicing loss</a:t>
            </a:r>
          </a:p>
        </p:txBody>
      </p:sp>
      <p:sp>
        <p:nvSpPr>
          <p:cNvPr id="7" name="TextBox 6">
            <a:extLst>
              <a:ext uri="{FF2B5EF4-FFF2-40B4-BE49-F238E27FC236}">
                <a16:creationId xmlns:a16="http://schemas.microsoft.com/office/drawing/2014/main" id="{E481235E-FC22-1E4A-0187-A93980DDA3F5}"/>
              </a:ext>
            </a:extLst>
          </p:cNvPr>
          <p:cNvSpPr txBox="1"/>
          <p:nvPr/>
        </p:nvSpPr>
        <p:spPr>
          <a:xfrm>
            <a:off x="8898467" y="2540000"/>
            <a:ext cx="2895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Calculated using shooting method</a:t>
            </a:r>
          </a:p>
        </p:txBody>
      </p:sp>
    </p:spTree>
    <p:extLst>
      <p:ext uri="{BB962C8B-B14F-4D97-AF65-F5344CB8AC3E}">
        <p14:creationId xmlns:p14="http://schemas.microsoft.com/office/powerpoint/2010/main" val="102643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1A34B9-2CBA-DB2D-4201-A7A535325B5F}"/>
              </a:ext>
            </a:extLst>
          </p:cNvPr>
          <p:cNvSpPr>
            <a:spLocks noGrp="1"/>
          </p:cNvSpPr>
          <p:nvPr>
            <p:ph type="title"/>
          </p:nvPr>
        </p:nvSpPr>
        <p:spPr/>
        <p:txBody>
          <a:bodyPr/>
          <a:lstStyle/>
          <a:p>
            <a:r>
              <a:rPr lang="en-US" dirty="0"/>
              <a:t>Some things to note for amplifiers</a:t>
            </a:r>
          </a:p>
        </p:txBody>
      </p:sp>
      <p:sp>
        <p:nvSpPr>
          <p:cNvPr id="5" name="Text Placeholder 4">
            <a:extLst>
              <a:ext uri="{FF2B5EF4-FFF2-40B4-BE49-F238E27FC236}">
                <a16:creationId xmlns:a16="http://schemas.microsoft.com/office/drawing/2014/main" id="{E5621B2B-E530-0632-D2DE-F3B5EB81CD46}"/>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A9726D29-17D4-FEC7-3A91-C1B68FFDA885}"/>
              </a:ext>
            </a:extLst>
          </p:cNvPr>
          <p:cNvSpPr>
            <a:spLocks noGrp="1"/>
          </p:cNvSpPr>
          <p:nvPr>
            <p:ph type="sldNum" sz="quarter" idx="12"/>
          </p:nvPr>
        </p:nvSpPr>
        <p:spPr/>
        <p:txBody>
          <a:bodyPr/>
          <a:lstStyle/>
          <a:p>
            <a:fld id="{B9982081-D51A-40C8-8A41-6498517A0DD4}" type="slidenum">
              <a:rPr lang="en-US" smtClean="0"/>
              <a:t>9</a:t>
            </a:fld>
            <a:endParaRPr lang="en-US"/>
          </a:p>
        </p:txBody>
      </p:sp>
    </p:spTree>
    <p:extLst>
      <p:ext uri="{BB962C8B-B14F-4D97-AF65-F5344CB8AC3E}">
        <p14:creationId xmlns:p14="http://schemas.microsoft.com/office/powerpoint/2010/main" val="3835766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EEEF69A-DCD7-0549-B154-8CF36BF1D0BD}" vid="{AC911BDC-0720-A743-B47D-0C87AB0562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20022</TotalTime>
  <Words>1296</Words>
  <Application>Microsoft Macintosh PowerPoint</Application>
  <PresentationFormat>Widescreen</PresentationFormat>
  <Paragraphs>148</Paragraphs>
  <Slides>18</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2 Level rate equations</vt:lpstr>
      <vt:lpstr>Modeling an EDFA</vt:lpstr>
      <vt:lpstr>Rate Equations</vt:lpstr>
      <vt:lpstr>2W pump, 2 m of ER 80</vt:lpstr>
      <vt:lpstr>Accounting for excited state absorption</vt:lpstr>
      <vt:lpstr>ESA for both pump and signal → 5-levels</vt:lpstr>
      <vt:lpstr>2W pump, 2 m of ER 80</vt:lpstr>
      <vt:lpstr>2W pump, 2 m of ER 80</vt:lpstr>
      <vt:lpstr>Some things to note for amplifiers</vt:lpstr>
      <vt:lpstr>Combining EDF’s for more conversion efficiency</vt:lpstr>
      <vt:lpstr>PowerPoint Presentation</vt:lpstr>
      <vt:lpstr>Figure 9 cavity</vt:lpstr>
      <vt:lpstr>Setup</vt:lpstr>
      <vt:lpstr>Looking for stability</vt:lpstr>
      <vt:lpstr>200 MHz</vt:lpstr>
      <vt:lpstr>100 MHz</vt:lpstr>
      <vt:lpstr>Length of straight section is important</vt:lpstr>
      <vt:lpstr>200 MHz with ER 110 normal + ER 80 anomalous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Tz Shin Chang</dc:creator>
  <cp:lastModifiedBy>Peter Tz Shin Chang</cp:lastModifiedBy>
  <cp:revision>73</cp:revision>
  <dcterms:created xsi:type="dcterms:W3CDTF">2023-10-10T20:15:56Z</dcterms:created>
  <dcterms:modified xsi:type="dcterms:W3CDTF">2023-11-02T22:35:29Z</dcterms:modified>
</cp:coreProperties>
</file>